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4077950" cy="101346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0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el_top"/>
          <p:cNvSpPr/>
          <p:nvPr/>
        </p:nvSpPr>
        <p:spPr>
          <a:xfrm>
            <a:off x="76200" y="957262"/>
            <a:ext cx="13916025" cy="4848225"/>
          </a:xfrm>
          <a:prstGeom prst="roundRect">
            <a:avLst>
              <a:gd name="adj" fmla="val 1572"/>
            </a:avLst>
          </a:prstGeom>
          <a:solidFill>
            <a:srgbClr val="FEFCF4"/>
          </a:solidFill>
          <a:ln w="25400">
            <a:solidFill>
              <a:srgbClr val="CECCCB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3" name="panel_bottom"/>
          <p:cNvSpPr/>
          <p:nvPr/>
        </p:nvSpPr>
        <p:spPr>
          <a:xfrm>
            <a:off x="76200" y="5953125"/>
            <a:ext cx="13916025" cy="4043363"/>
          </a:xfrm>
          <a:prstGeom prst="roundRect">
            <a:avLst>
              <a:gd name="adj" fmla="val 1885"/>
            </a:avLst>
          </a:prstGeom>
          <a:solidFill>
            <a:srgbClr val="FEF9F2"/>
          </a:solidFill>
          <a:ln w="25400">
            <a:solidFill>
              <a:srgbClr val="DCCFC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4" name="mms_label_bg"/>
          <p:cNvSpPr/>
          <p:nvPr/>
        </p:nvSpPr>
        <p:spPr>
          <a:xfrm>
            <a:off x="11249025" y="5838825"/>
            <a:ext cx="2124075" cy="2476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box_sro3"/>
          <p:cNvSpPr/>
          <p:nvPr/>
        </p:nvSpPr>
        <p:spPr>
          <a:xfrm>
            <a:off x="3549015" y="7258050"/>
            <a:ext cx="1407795" cy="1838325"/>
          </a:xfrm>
          <a:prstGeom prst="roundRect">
            <a:avLst>
              <a:gd name="adj" fmla="val 4736"/>
            </a:avLst>
          </a:prstGeom>
          <a:solidFill>
            <a:srgbClr val="FBFDFD"/>
          </a:solidFill>
          <a:ln w="19050">
            <a:solidFill>
              <a:srgbClr val="189AD0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6" name="box_ball3"/>
          <p:cNvSpPr/>
          <p:nvPr/>
        </p:nvSpPr>
        <p:spPr>
          <a:xfrm>
            <a:off x="5054918" y="7263765"/>
            <a:ext cx="1417320" cy="1832610"/>
          </a:xfrm>
          <a:prstGeom prst="roundRect">
            <a:avLst>
              <a:gd name="adj" fmla="val 4704"/>
            </a:avLst>
          </a:prstGeom>
          <a:solidFill>
            <a:srgbClr val="FEFBF6"/>
          </a:solidFill>
          <a:ln w="17780">
            <a:solidFill>
              <a:srgbClr val="D0792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7" name="card_human"/>
          <p:cNvSpPr/>
          <p:nvPr/>
        </p:nvSpPr>
        <p:spPr>
          <a:xfrm>
            <a:off x="6746875" y="7710488"/>
            <a:ext cx="1412558" cy="1646873"/>
          </a:xfrm>
          <a:prstGeom prst="roundRect">
            <a:avLst>
              <a:gd name="adj" fmla="val 4046"/>
            </a:avLst>
          </a:prstGeom>
          <a:solidFill>
            <a:srgbClr val="FEFAF3"/>
          </a:solidFill>
          <a:ln w="20320">
            <a:solidFill>
              <a:srgbClr val="4CA3D6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" name="card_model"/>
          <p:cNvSpPr/>
          <p:nvPr/>
        </p:nvSpPr>
        <p:spPr>
          <a:xfrm>
            <a:off x="8952230" y="7709535"/>
            <a:ext cx="1365250" cy="1638300"/>
          </a:xfrm>
          <a:prstGeom prst="roundRect">
            <a:avLst>
              <a:gd name="adj" fmla="val 4615"/>
            </a:avLst>
          </a:prstGeom>
          <a:solidFill>
            <a:srgbClr val="FEFDF9"/>
          </a:solidFill>
          <a:ln w="20320">
            <a:solidFill>
              <a:srgbClr val="42B0DB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9" name="box_sro4"/>
          <p:cNvSpPr/>
          <p:nvPr/>
        </p:nvSpPr>
        <p:spPr>
          <a:xfrm>
            <a:off x="10604182" y="6940868"/>
            <a:ext cx="3159442" cy="1238250"/>
          </a:xfrm>
          <a:prstGeom prst="roundRect">
            <a:avLst>
              <a:gd name="adj" fmla="val 6154"/>
            </a:avLst>
          </a:prstGeom>
          <a:solidFill>
            <a:srgbClr val="FEFCF7"/>
          </a:solidFill>
          <a:ln w="24130">
            <a:solidFill>
              <a:srgbClr val="1A9AE5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0" name="box_ball4"/>
          <p:cNvSpPr/>
          <p:nvPr/>
        </p:nvSpPr>
        <p:spPr>
          <a:xfrm>
            <a:off x="10601325" y="8277225"/>
            <a:ext cx="3143250" cy="1352550"/>
          </a:xfrm>
          <a:prstGeom prst="roundRect">
            <a:avLst>
              <a:gd name="adj" fmla="val 5634"/>
            </a:avLst>
          </a:prstGeom>
          <a:solidFill>
            <a:srgbClr val="FEFCF6"/>
          </a:solidFill>
          <a:ln w="20320">
            <a:solidFill>
              <a:srgbClr val="FD8E87"/>
            </a:solidFill>
          </a:ln>
        </p:spPr>
        <p:txBody>
          <a:bodyPr/>
          <a:lstStyle/>
          <a:p>
            <a:endParaRPr/>
          </a:p>
        </p:txBody>
      </p:sp>
      <p:pic>
        <p:nvPicPr>
          <p:cNvPr id="12" name="hl model measurements"/>
          <p:cNvPicPr/>
          <p:nvPr/>
        </p:nvPicPr>
        <p:blipFill>
          <a:blip r:embed="rId2"/>
          <a:stretch>
            <a:fillRect/>
          </a:stretch>
        </p:blipFill>
        <p:spPr>
          <a:xfrm>
            <a:off x="724852" y="1035368"/>
            <a:ext cx="3693795" cy="635318"/>
          </a:xfrm>
          <a:prstGeom prst="rect">
            <a:avLst/>
          </a:prstGeom>
        </p:spPr>
      </p:pic>
      <p:pic>
        <p:nvPicPr>
          <p:cNvPr id="13" name="hl human reference"/>
          <p:cNvPicPr/>
          <p:nvPr/>
        </p:nvPicPr>
        <p:blipFill>
          <a:blip r:embed="rId3"/>
          <a:stretch>
            <a:fillRect/>
          </a:stretch>
        </p:blipFill>
        <p:spPr>
          <a:xfrm>
            <a:off x="700088" y="5966460"/>
            <a:ext cx="4249103" cy="659130"/>
          </a:xfrm>
          <a:prstGeom prst="rect">
            <a:avLst/>
          </a:prstGeom>
        </p:spPr>
      </p:pic>
      <p:pic>
        <p:nvPicPr>
          <p:cNvPr id="14" name="hl sro header"/>
          <p:cNvPicPr/>
          <p:nvPr/>
        </p:nvPicPr>
        <p:blipFill>
          <a:blip r:embed="rId4"/>
          <a:stretch>
            <a:fillRect/>
          </a:stretch>
        </p:blipFill>
        <p:spPr>
          <a:xfrm>
            <a:off x="3505200" y="7147560"/>
            <a:ext cx="1496378" cy="388620"/>
          </a:xfrm>
          <a:prstGeom prst="rect">
            <a:avLst/>
          </a:prstGeom>
        </p:spPr>
      </p:pic>
      <p:pic>
        <p:nvPicPr>
          <p:cNvPr id="15" name="hl ball header"/>
          <p:cNvPicPr/>
          <p:nvPr/>
        </p:nvPicPr>
        <p:blipFill>
          <a:blip r:embed="rId5"/>
          <a:stretch>
            <a:fillRect/>
          </a:stretch>
        </p:blipFill>
        <p:spPr>
          <a:xfrm>
            <a:off x="5003482" y="7147560"/>
            <a:ext cx="1527810" cy="388620"/>
          </a:xfrm>
          <a:prstGeom prst="rect">
            <a:avLst/>
          </a:prstGeom>
        </p:spPr>
      </p:pic>
      <p:pic>
        <p:nvPicPr>
          <p:cNvPr id="16" name="hl human vs model"/>
          <p:cNvPicPr/>
          <p:nvPr/>
        </p:nvPicPr>
        <p:blipFill>
          <a:blip r:embed="rId6"/>
          <a:stretch>
            <a:fillRect/>
          </a:stretch>
        </p:blipFill>
        <p:spPr>
          <a:xfrm>
            <a:off x="11016615" y="6221730"/>
            <a:ext cx="2979420" cy="509588"/>
          </a:xfrm>
          <a:prstGeom prst="rect">
            <a:avLst/>
          </a:prstGeom>
        </p:spPr>
      </p:pic>
      <p:sp>
        <p:nvSpPr>
          <p:cNvPr id="17" name="human_bar_1"/>
          <p:cNvSpPr/>
          <p:nvPr/>
        </p:nvSpPr>
        <p:spPr>
          <a:xfrm>
            <a:off x="7389812" y="8255318"/>
            <a:ext cx="500062" cy="53340"/>
          </a:xfrm>
          <a:prstGeom prst="roundRect">
            <a:avLst>
              <a:gd name="adj" fmla="val 50000"/>
            </a:avLst>
          </a:prstGeom>
          <a:solidFill>
            <a:srgbClr val="C4C4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human_bar_2"/>
          <p:cNvSpPr/>
          <p:nvPr/>
        </p:nvSpPr>
        <p:spPr>
          <a:xfrm>
            <a:off x="7389812" y="8374380"/>
            <a:ext cx="500062" cy="53340"/>
          </a:xfrm>
          <a:prstGeom prst="roundRect">
            <a:avLst>
              <a:gd name="adj" fmla="val 50000"/>
            </a:avLst>
          </a:prstGeom>
          <a:solidFill>
            <a:srgbClr val="C4C4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human_bar_3"/>
          <p:cNvSpPr/>
          <p:nvPr/>
        </p:nvSpPr>
        <p:spPr>
          <a:xfrm>
            <a:off x="7389812" y="8496300"/>
            <a:ext cx="500062" cy="53340"/>
          </a:xfrm>
          <a:prstGeom prst="roundRect">
            <a:avLst>
              <a:gd name="adj" fmla="val 50000"/>
            </a:avLst>
          </a:prstGeom>
          <a:solidFill>
            <a:srgbClr val="C4C4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human_bar_4"/>
          <p:cNvSpPr/>
          <p:nvPr/>
        </p:nvSpPr>
        <p:spPr>
          <a:xfrm>
            <a:off x="6970712" y="8736330"/>
            <a:ext cx="922020" cy="53340"/>
          </a:xfrm>
          <a:prstGeom prst="roundRect">
            <a:avLst>
              <a:gd name="adj" fmla="val 50000"/>
            </a:avLst>
          </a:prstGeom>
          <a:solidFill>
            <a:srgbClr val="C4C4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human_bar_5"/>
          <p:cNvSpPr/>
          <p:nvPr/>
        </p:nvSpPr>
        <p:spPr>
          <a:xfrm>
            <a:off x="6970712" y="8888730"/>
            <a:ext cx="922020" cy="53340"/>
          </a:xfrm>
          <a:prstGeom prst="roundRect">
            <a:avLst>
              <a:gd name="adj" fmla="val 50000"/>
            </a:avLst>
          </a:prstGeom>
          <a:solidFill>
            <a:srgbClr val="C4C4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human_bar_6"/>
          <p:cNvSpPr/>
          <p:nvPr/>
        </p:nvSpPr>
        <p:spPr>
          <a:xfrm>
            <a:off x="6970712" y="9038272"/>
            <a:ext cx="678180" cy="53340"/>
          </a:xfrm>
          <a:prstGeom prst="roundRect">
            <a:avLst>
              <a:gd name="adj" fmla="val 50000"/>
            </a:avLst>
          </a:prstGeom>
          <a:solidFill>
            <a:srgbClr val="C4C4C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model_bar_s1"/>
          <p:cNvSpPr/>
          <p:nvPr/>
        </p:nvSpPr>
        <p:spPr>
          <a:xfrm>
            <a:off x="9884093" y="8192452"/>
            <a:ext cx="238125" cy="49530"/>
          </a:xfrm>
          <a:prstGeom prst="roundRect">
            <a:avLst>
              <a:gd name="adj" fmla="val 50000"/>
            </a:avLst>
          </a:prstGeom>
          <a:solidFill>
            <a:srgbClr val="CBE6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model_bar_s2"/>
          <p:cNvSpPr/>
          <p:nvPr/>
        </p:nvSpPr>
        <p:spPr>
          <a:xfrm>
            <a:off x="9884093" y="8297228"/>
            <a:ext cx="238125" cy="49530"/>
          </a:xfrm>
          <a:prstGeom prst="roundRect">
            <a:avLst>
              <a:gd name="adj" fmla="val 50000"/>
            </a:avLst>
          </a:prstGeom>
          <a:solidFill>
            <a:srgbClr val="CBE6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model_bar_s3"/>
          <p:cNvSpPr/>
          <p:nvPr/>
        </p:nvSpPr>
        <p:spPr>
          <a:xfrm>
            <a:off x="9884093" y="8404860"/>
            <a:ext cx="238125" cy="49530"/>
          </a:xfrm>
          <a:prstGeom prst="roundRect">
            <a:avLst>
              <a:gd name="adj" fmla="val 50000"/>
            </a:avLst>
          </a:prstGeom>
          <a:solidFill>
            <a:srgbClr val="CBE6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model_bar_1"/>
          <p:cNvSpPr/>
          <p:nvPr/>
        </p:nvSpPr>
        <p:spPr>
          <a:xfrm>
            <a:off x="9191625" y="8648700"/>
            <a:ext cx="888682" cy="57150"/>
          </a:xfrm>
          <a:prstGeom prst="roundRect">
            <a:avLst>
              <a:gd name="adj" fmla="val 50000"/>
            </a:avLst>
          </a:prstGeom>
          <a:solidFill>
            <a:srgbClr val="B5DB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model_bar_2"/>
          <p:cNvSpPr/>
          <p:nvPr/>
        </p:nvSpPr>
        <p:spPr>
          <a:xfrm>
            <a:off x="9191625" y="8788718"/>
            <a:ext cx="888682" cy="57150"/>
          </a:xfrm>
          <a:prstGeom prst="roundRect">
            <a:avLst>
              <a:gd name="adj" fmla="val 50000"/>
            </a:avLst>
          </a:prstGeom>
          <a:solidFill>
            <a:srgbClr val="B5DB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model_bar_3"/>
          <p:cNvSpPr/>
          <p:nvPr/>
        </p:nvSpPr>
        <p:spPr>
          <a:xfrm>
            <a:off x="9191625" y="8922068"/>
            <a:ext cx="888682" cy="57150"/>
          </a:xfrm>
          <a:prstGeom prst="roundRect">
            <a:avLst>
              <a:gd name="adj" fmla="val 50000"/>
            </a:avLst>
          </a:prstGeom>
          <a:solidFill>
            <a:srgbClr val="B5DB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model_bar_4"/>
          <p:cNvSpPr/>
          <p:nvPr/>
        </p:nvSpPr>
        <p:spPr>
          <a:xfrm>
            <a:off x="9191625" y="9055418"/>
            <a:ext cx="682943" cy="57150"/>
          </a:xfrm>
          <a:prstGeom prst="roundRect">
            <a:avLst>
              <a:gd name="adj" fmla="val 50000"/>
            </a:avLst>
          </a:prstGeom>
          <a:solidFill>
            <a:srgbClr val="B5DB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table_header_fill"/>
          <p:cNvSpPr/>
          <p:nvPr/>
        </p:nvSpPr>
        <p:spPr>
          <a:xfrm>
            <a:off x="6276975" y="2686050"/>
            <a:ext cx="2771775" cy="352425"/>
          </a:xfrm>
          <a:prstGeom prst="rect">
            <a:avLst/>
          </a:prstGeom>
          <a:solidFill>
            <a:srgbClr val="CFEAF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table_body_fill"/>
          <p:cNvSpPr/>
          <p:nvPr/>
        </p:nvSpPr>
        <p:spPr>
          <a:xfrm>
            <a:off x="6276975" y="3038475"/>
            <a:ext cx="2771775" cy="1652587"/>
          </a:xfrm>
          <a:prstGeom prst="rect">
            <a:avLst/>
          </a:prstGeom>
          <a:solidFill>
            <a:srgbClr val="FDFEF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hm2a_r1c1"/>
          <p:cNvSpPr/>
          <p:nvPr/>
        </p:nvSpPr>
        <p:spPr>
          <a:xfrm>
            <a:off x="10120312" y="2162175"/>
            <a:ext cx="180975" cy="176212"/>
          </a:xfrm>
          <a:prstGeom prst="rect">
            <a:avLst/>
          </a:prstGeom>
          <a:solidFill>
            <a:srgbClr val="6DBAE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hm2a_r1c2"/>
          <p:cNvSpPr/>
          <p:nvPr/>
        </p:nvSpPr>
        <p:spPr>
          <a:xfrm>
            <a:off x="10301288" y="2162175"/>
            <a:ext cx="80962" cy="176212"/>
          </a:xfrm>
          <a:prstGeom prst="rect">
            <a:avLst/>
          </a:prstGeom>
          <a:solidFill>
            <a:srgbClr val="3CA2E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hm2a_r1c3"/>
          <p:cNvSpPr/>
          <p:nvPr/>
        </p:nvSpPr>
        <p:spPr>
          <a:xfrm>
            <a:off x="10382250" y="2162175"/>
            <a:ext cx="90488" cy="176212"/>
          </a:xfrm>
          <a:prstGeom prst="rect">
            <a:avLst/>
          </a:prstGeom>
          <a:solidFill>
            <a:srgbClr val="E2F3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5" name="hm2a_r1c4"/>
          <p:cNvSpPr/>
          <p:nvPr/>
        </p:nvSpPr>
        <p:spPr>
          <a:xfrm>
            <a:off x="10472738" y="2162175"/>
            <a:ext cx="171450" cy="176212"/>
          </a:xfrm>
          <a:prstGeom prst="rect">
            <a:avLst/>
          </a:prstGeom>
          <a:solidFill>
            <a:srgbClr val="C3E5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6" name="hm2a_r1c5"/>
          <p:cNvSpPr/>
          <p:nvPr/>
        </p:nvSpPr>
        <p:spPr>
          <a:xfrm>
            <a:off x="10644188" y="2162175"/>
            <a:ext cx="185738" cy="176212"/>
          </a:xfrm>
          <a:prstGeom prst="rect">
            <a:avLst/>
          </a:prstGeom>
          <a:solidFill>
            <a:srgbClr val="E8F6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hm2a_r1c6"/>
          <p:cNvSpPr/>
          <p:nvPr/>
        </p:nvSpPr>
        <p:spPr>
          <a:xfrm>
            <a:off x="10829925" y="2162175"/>
            <a:ext cx="166688" cy="176212"/>
          </a:xfrm>
          <a:prstGeom prst="rect">
            <a:avLst/>
          </a:prstGeom>
          <a:solidFill>
            <a:srgbClr val="D8EE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hm2a_r1c7"/>
          <p:cNvSpPr/>
          <p:nvPr/>
        </p:nvSpPr>
        <p:spPr>
          <a:xfrm>
            <a:off x="10996612" y="2162175"/>
            <a:ext cx="180975" cy="176212"/>
          </a:xfrm>
          <a:prstGeom prst="rect">
            <a:avLst/>
          </a:prstGeom>
          <a:solidFill>
            <a:srgbClr val="B5DDF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hm2a_r1c8"/>
          <p:cNvSpPr/>
          <p:nvPr/>
        </p:nvSpPr>
        <p:spPr>
          <a:xfrm>
            <a:off x="11177588" y="2162175"/>
            <a:ext cx="219075" cy="176212"/>
          </a:xfrm>
          <a:prstGeom prst="rect">
            <a:avLst/>
          </a:prstGeom>
          <a:solidFill>
            <a:srgbClr val="E9F6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hm2a_r2c1"/>
          <p:cNvSpPr/>
          <p:nvPr/>
        </p:nvSpPr>
        <p:spPr>
          <a:xfrm>
            <a:off x="10120312" y="2338388"/>
            <a:ext cx="180975" cy="166688"/>
          </a:xfrm>
          <a:prstGeom prst="rect">
            <a:avLst/>
          </a:prstGeom>
          <a:solidFill>
            <a:srgbClr val="B0DB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hm2a_r2c2"/>
          <p:cNvSpPr/>
          <p:nvPr/>
        </p:nvSpPr>
        <p:spPr>
          <a:xfrm>
            <a:off x="10301288" y="2338388"/>
            <a:ext cx="171450" cy="166688"/>
          </a:xfrm>
          <a:prstGeom prst="rect">
            <a:avLst/>
          </a:prstGeom>
          <a:solidFill>
            <a:srgbClr val="4AA7E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hm2a_r2c3"/>
          <p:cNvSpPr/>
          <p:nvPr/>
        </p:nvSpPr>
        <p:spPr>
          <a:xfrm>
            <a:off x="10472738" y="2338388"/>
            <a:ext cx="171450" cy="166688"/>
          </a:xfrm>
          <a:prstGeom prst="rect">
            <a:avLst/>
          </a:prstGeom>
          <a:solidFill>
            <a:srgbClr val="8BC8F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hm2a_r2c4"/>
          <p:cNvSpPr/>
          <p:nvPr/>
        </p:nvSpPr>
        <p:spPr>
          <a:xfrm>
            <a:off x="10644188" y="2338388"/>
            <a:ext cx="114300" cy="166688"/>
          </a:xfrm>
          <a:prstGeom prst="rect">
            <a:avLst/>
          </a:prstGeom>
          <a:solidFill>
            <a:srgbClr val="48A7E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hm2a_r2c5"/>
          <p:cNvSpPr/>
          <p:nvPr/>
        </p:nvSpPr>
        <p:spPr>
          <a:xfrm>
            <a:off x="10758488" y="2338388"/>
            <a:ext cx="71438" cy="166688"/>
          </a:xfrm>
          <a:prstGeom prst="rect">
            <a:avLst/>
          </a:prstGeom>
          <a:solidFill>
            <a:srgbClr val="DAF1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hm2a_r2c6"/>
          <p:cNvSpPr/>
          <p:nvPr/>
        </p:nvSpPr>
        <p:spPr>
          <a:xfrm>
            <a:off x="10829925" y="2338388"/>
            <a:ext cx="166688" cy="166688"/>
          </a:xfrm>
          <a:prstGeom prst="rect">
            <a:avLst/>
          </a:prstGeom>
          <a:solidFill>
            <a:srgbClr val="92D0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hm2a_r2c7"/>
          <p:cNvSpPr/>
          <p:nvPr/>
        </p:nvSpPr>
        <p:spPr>
          <a:xfrm>
            <a:off x="10996612" y="2338388"/>
            <a:ext cx="180975" cy="166688"/>
          </a:xfrm>
          <a:prstGeom prst="rect">
            <a:avLst/>
          </a:prstGeom>
          <a:solidFill>
            <a:srgbClr val="ECF7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hm2a_r2c8"/>
          <p:cNvSpPr/>
          <p:nvPr/>
        </p:nvSpPr>
        <p:spPr>
          <a:xfrm>
            <a:off x="11177588" y="2338388"/>
            <a:ext cx="219075" cy="166688"/>
          </a:xfrm>
          <a:prstGeom prst="rect">
            <a:avLst/>
          </a:prstGeom>
          <a:solidFill>
            <a:srgbClr val="82C3E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hm2a_r3c1"/>
          <p:cNvSpPr/>
          <p:nvPr/>
        </p:nvSpPr>
        <p:spPr>
          <a:xfrm>
            <a:off x="10120312" y="2505075"/>
            <a:ext cx="180975" cy="166688"/>
          </a:xfrm>
          <a:prstGeom prst="rect">
            <a:avLst/>
          </a:prstGeom>
          <a:solidFill>
            <a:srgbClr val="C3E6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hm2a_r3c2"/>
          <p:cNvSpPr/>
          <p:nvPr/>
        </p:nvSpPr>
        <p:spPr>
          <a:xfrm>
            <a:off x="10301288" y="2505075"/>
            <a:ext cx="171450" cy="166688"/>
          </a:xfrm>
          <a:prstGeom prst="rect">
            <a:avLst/>
          </a:prstGeom>
          <a:solidFill>
            <a:srgbClr val="B8E0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hm2a_r3c3"/>
          <p:cNvSpPr/>
          <p:nvPr/>
        </p:nvSpPr>
        <p:spPr>
          <a:xfrm>
            <a:off x="10472738" y="2505075"/>
            <a:ext cx="171450" cy="166688"/>
          </a:xfrm>
          <a:prstGeom prst="rect">
            <a:avLst/>
          </a:prstGeom>
          <a:solidFill>
            <a:srgbClr val="3898D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hm2a_r3c4"/>
          <p:cNvSpPr/>
          <p:nvPr/>
        </p:nvSpPr>
        <p:spPr>
          <a:xfrm>
            <a:off x="10644188" y="2505075"/>
            <a:ext cx="185738" cy="166688"/>
          </a:xfrm>
          <a:prstGeom prst="rect">
            <a:avLst/>
          </a:prstGeom>
          <a:solidFill>
            <a:srgbClr val="C6E7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2" name="hm2a_r3c5"/>
          <p:cNvSpPr/>
          <p:nvPr/>
        </p:nvSpPr>
        <p:spPr>
          <a:xfrm>
            <a:off x="10829925" y="2505075"/>
            <a:ext cx="166688" cy="166688"/>
          </a:xfrm>
          <a:prstGeom prst="rect">
            <a:avLst/>
          </a:prstGeom>
          <a:solidFill>
            <a:srgbClr val="D6EE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3" name="hm2a_r3c6"/>
          <p:cNvSpPr/>
          <p:nvPr/>
        </p:nvSpPr>
        <p:spPr>
          <a:xfrm>
            <a:off x="10996612" y="2505075"/>
            <a:ext cx="180975" cy="166688"/>
          </a:xfrm>
          <a:prstGeom prst="rect">
            <a:avLst/>
          </a:prstGeom>
          <a:solidFill>
            <a:srgbClr val="E2F4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hm2a_r3c7"/>
          <p:cNvSpPr/>
          <p:nvPr/>
        </p:nvSpPr>
        <p:spPr>
          <a:xfrm>
            <a:off x="11177588" y="2505075"/>
            <a:ext cx="219075" cy="166688"/>
          </a:xfrm>
          <a:prstGeom prst="rect">
            <a:avLst/>
          </a:prstGeom>
          <a:solidFill>
            <a:srgbClr val="A6D7F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hm2a_r4c1"/>
          <p:cNvSpPr/>
          <p:nvPr/>
        </p:nvSpPr>
        <p:spPr>
          <a:xfrm>
            <a:off x="10120312" y="2671762"/>
            <a:ext cx="180975" cy="166688"/>
          </a:xfrm>
          <a:prstGeom prst="rect">
            <a:avLst/>
          </a:prstGeom>
          <a:solidFill>
            <a:srgbClr val="C5E7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hm2a_r4c2"/>
          <p:cNvSpPr/>
          <p:nvPr/>
        </p:nvSpPr>
        <p:spPr>
          <a:xfrm>
            <a:off x="10301288" y="2671762"/>
            <a:ext cx="171450" cy="166688"/>
          </a:xfrm>
          <a:prstGeom prst="rect">
            <a:avLst/>
          </a:prstGeom>
          <a:solidFill>
            <a:srgbClr val="ECF8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hm2a_r4c3"/>
          <p:cNvSpPr/>
          <p:nvPr/>
        </p:nvSpPr>
        <p:spPr>
          <a:xfrm>
            <a:off x="10472738" y="2671762"/>
            <a:ext cx="171450" cy="166688"/>
          </a:xfrm>
          <a:prstGeom prst="rect">
            <a:avLst/>
          </a:prstGeom>
          <a:solidFill>
            <a:srgbClr val="7FC4F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hm2a_r4c4"/>
          <p:cNvSpPr/>
          <p:nvPr/>
        </p:nvSpPr>
        <p:spPr>
          <a:xfrm>
            <a:off x="10644188" y="2671762"/>
            <a:ext cx="185738" cy="166688"/>
          </a:xfrm>
          <a:prstGeom prst="rect">
            <a:avLst/>
          </a:prstGeom>
          <a:solidFill>
            <a:srgbClr val="389A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hm2a_r4c5"/>
          <p:cNvSpPr/>
          <p:nvPr/>
        </p:nvSpPr>
        <p:spPr>
          <a:xfrm>
            <a:off x="10829925" y="2671762"/>
            <a:ext cx="166688" cy="166688"/>
          </a:xfrm>
          <a:prstGeom prst="rect">
            <a:avLst/>
          </a:prstGeom>
          <a:solidFill>
            <a:srgbClr val="C8E9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0" name="hm2a_r4c6"/>
          <p:cNvSpPr/>
          <p:nvPr/>
        </p:nvSpPr>
        <p:spPr>
          <a:xfrm>
            <a:off x="10996612" y="2671762"/>
            <a:ext cx="180975" cy="166688"/>
          </a:xfrm>
          <a:prstGeom prst="rect">
            <a:avLst/>
          </a:prstGeom>
          <a:solidFill>
            <a:srgbClr val="B5DE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1" name="hm2a_r4c7"/>
          <p:cNvSpPr/>
          <p:nvPr/>
        </p:nvSpPr>
        <p:spPr>
          <a:xfrm>
            <a:off x="11177588" y="2671762"/>
            <a:ext cx="219075" cy="166688"/>
          </a:xfrm>
          <a:prstGeom prst="rect">
            <a:avLst/>
          </a:prstGeom>
          <a:solidFill>
            <a:srgbClr val="DEF1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2" name="hm2a_r5c1"/>
          <p:cNvSpPr/>
          <p:nvPr/>
        </p:nvSpPr>
        <p:spPr>
          <a:xfrm>
            <a:off x="10120312" y="2838450"/>
            <a:ext cx="180975" cy="161925"/>
          </a:xfrm>
          <a:prstGeom prst="rect">
            <a:avLst/>
          </a:prstGeom>
          <a:solidFill>
            <a:srgbClr val="65BAE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3" name="hm2a_r5c2"/>
          <p:cNvSpPr/>
          <p:nvPr/>
        </p:nvSpPr>
        <p:spPr>
          <a:xfrm>
            <a:off x="10301288" y="2838450"/>
            <a:ext cx="171450" cy="161925"/>
          </a:xfrm>
          <a:prstGeom prst="rect">
            <a:avLst/>
          </a:prstGeom>
          <a:solidFill>
            <a:srgbClr val="E5F5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4" name="hm2a_r5c3"/>
          <p:cNvSpPr/>
          <p:nvPr/>
        </p:nvSpPr>
        <p:spPr>
          <a:xfrm>
            <a:off x="10472738" y="2838450"/>
            <a:ext cx="171450" cy="161925"/>
          </a:xfrm>
          <a:prstGeom prst="rect">
            <a:avLst/>
          </a:prstGeom>
          <a:solidFill>
            <a:srgbClr val="C4E5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5" name="hm2a_r5c4"/>
          <p:cNvSpPr/>
          <p:nvPr/>
        </p:nvSpPr>
        <p:spPr>
          <a:xfrm>
            <a:off x="10644188" y="2838450"/>
            <a:ext cx="185738" cy="161925"/>
          </a:xfrm>
          <a:prstGeom prst="rect">
            <a:avLst/>
          </a:prstGeom>
          <a:solidFill>
            <a:srgbClr val="8DCCF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hm2a_r5c5"/>
          <p:cNvSpPr/>
          <p:nvPr/>
        </p:nvSpPr>
        <p:spPr>
          <a:xfrm>
            <a:off x="10829925" y="2838450"/>
            <a:ext cx="166688" cy="161925"/>
          </a:xfrm>
          <a:prstGeom prst="rect">
            <a:avLst/>
          </a:prstGeom>
          <a:solidFill>
            <a:srgbClr val="399DD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hm2a_r5c6"/>
          <p:cNvSpPr/>
          <p:nvPr/>
        </p:nvSpPr>
        <p:spPr>
          <a:xfrm>
            <a:off x="10996612" y="2838450"/>
            <a:ext cx="180975" cy="161925"/>
          </a:xfrm>
          <a:prstGeom prst="rect">
            <a:avLst/>
          </a:prstGeom>
          <a:solidFill>
            <a:srgbClr val="D4EE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hm2a_r5c7"/>
          <p:cNvSpPr/>
          <p:nvPr/>
        </p:nvSpPr>
        <p:spPr>
          <a:xfrm>
            <a:off x="11177588" y="2838450"/>
            <a:ext cx="219075" cy="161925"/>
          </a:xfrm>
          <a:prstGeom prst="rect">
            <a:avLst/>
          </a:prstGeom>
          <a:solidFill>
            <a:srgbClr val="9AD1F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hm2a_r6c1"/>
          <p:cNvSpPr/>
          <p:nvPr/>
        </p:nvSpPr>
        <p:spPr>
          <a:xfrm>
            <a:off x="10120312" y="3000375"/>
            <a:ext cx="180975" cy="152400"/>
          </a:xfrm>
          <a:prstGeom prst="rect">
            <a:avLst/>
          </a:prstGeom>
          <a:solidFill>
            <a:srgbClr val="6DBDE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hm2a_r6c2"/>
          <p:cNvSpPr/>
          <p:nvPr/>
        </p:nvSpPr>
        <p:spPr>
          <a:xfrm>
            <a:off x="10301288" y="3000375"/>
            <a:ext cx="171450" cy="152400"/>
          </a:xfrm>
          <a:prstGeom prst="rect">
            <a:avLst/>
          </a:prstGeom>
          <a:solidFill>
            <a:srgbClr val="C4E6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hm2a_r6c3"/>
          <p:cNvSpPr/>
          <p:nvPr/>
        </p:nvSpPr>
        <p:spPr>
          <a:xfrm>
            <a:off x="10472738" y="3000375"/>
            <a:ext cx="171450" cy="152400"/>
          </a:xfrm>
          <a:prstGeom prst="rect">
            <a:avLst/>
          </a:prstGeom>
          <a:solidFill>
            <a:srgbClr val="DCF0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2" name="hm2a_r6c4"/>
          <p:cNvSpPr/>
          <p:nvPr/>
        </p:nvSpPr>
        <p:spPr>
          <a:xfrm>
            <a:off x="10644188" y="3000375"/>
            <a:ext cx="185738" cy="152400"/>
          </a:xfrm>
          <a:prstGeom prst="rect">
            <a:avLst/>
          </a:prstGeom>
          <a:solidFill>
            <a:srgbClr val="9ED6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3" name="hm2a_r6c5"/>
          <p:cNvSpPr/>
          <p:nvPr/>
        </p:nvSpPr>
        <p:spPr>
          <a:xfrm>
            <a:off x="10829925" y="3000375"/>
            <a:ext cx="166688" cy="152400"/>
          </a:xfrm>
          <a:prstGeom prst="rect">
            <a:avLst/>
          </a:prstGeom>
          <a:solidFill>
            <a:srgbClr val="81C5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4" name="hm2a_r6c6"/>
          <p:cNvSpPr/>
          <p:nvPr/>
        </p:nvSpPr>
        <p:spPr>
          <a:xfrm>
            <a:off x="10996612" y="3000375"/>
            <a:ext cx="180975" cy="152400"/>
          </a:xfrm>
          <a:prstGeom prst="rect">
            <a:avLst/>
          </a:prstGeom>
          <a:solidFill>
            <a:srgbClr val="3EA0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5" name="hm2a_r6c7"/>
          <p:cNvSpPr/>
          <p:nvPr/>
        </p:nvSpPr>
        <p:spPr>
          <a:xfrm>
            <a:off x="11177588" y="3000375"/>
            <a:ext cx="219075" cy="152400"/>
          </a:xfrm>
          <a:prstGeom prst="rect">
            <a:avLst/>
          </a:prstGeom>
          <a:solidFill>
            <a:srgbClr val="D1EC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6" name="hm2a_r7c1"/>
          <p:cNvSpPr/>
          <p:nvPr/>
        </p:nvSpPr>
        <p:spPr>
          <a:xfrm>
            <a:off x="10120312" y="3152775"/>
            <a:ext cx="180975" cy="152400"/>
          </a:xfrm>
          <a:prstGeom prst="rect">
            <a:avLst/>
          </a:prstGeom>
          <a:solidFill>
            <a:srgbClr val="7EC4F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7" name="hm2a_r7c2"/>
          <p:cNvSpPr/>
          <p:nvPr/>
        </p:nvSpPr>
        <p:spPr>
          <a:xfrm>
            <a:off x="10301288" y="3152775"/>
            <a:ext cx="171450" cy="152400"/>
          </a:xfrm>
          <a:prstGeom prst="rect">
            <a:avLst/>
          </a:prstGeom>
          <a:solidFill>
            <a:srgbClr val="D7EE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8" name="hm2a_r7c3"/>
          <p:cNvSpPr/>
          <p:nvPr/>
        </p:nvSpPr>
        <p:spPr>
          <a:xfrm>
            <a:off x="10472738" y="3152775"/>
            <a:ext cx="171450" cy="152400"/>
          </a:xfrm>
          <a:prstGeom prst="rect">
            <a:avLst/>
          </a:prstGeom>
          <a:solidFill>
            <a:srgbClr val="CEEB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9" name="hm2a_r7c4"/>
          <p:cNvSpPr/>
          <p:nvPr/>
        </p:nvSpPr>
        <p:spPr>
          <a:xfrm>
            <a:off x="10644188" y="3152775"/>
            <a:ext cx="114300" cy="152400"/>
          </a:xfrm>
          <a:prstGeom prst="rect">
            <a:avLst/>
          </a:prstGeom>
          <a:solidFill>
            <a:srgbClr val="2A93D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0" name="hm2a_r7c5"/>
          <p:cNvSpPr/>
          <p:nvPr/>
        </p:nvSpPr>
        <p:spPr>
          <a:xfrm>
            <a:off x="10758488" y="3152775"/>
            <a:ext cx="71438" cy="152400"/>
          </a:xfrm>
          <a:prstGeom prst="rect">
            <a:avLst/>
          </a:prstGeom>
          <a:solidFill>
            <a:srgbClr val="CCEC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1" name="hm2a_r7c6"/>
          <p:cNvSpPr/>
          <p:nvPr/>
        </p:nvSpPr>
        <p:spPr>
          <a:xfrm>
            <a:off x="10829925" y="3152775"/>
            <a:ext cx="166688" cy="152400"/>
          </a:xfrm>
          <a:prstGeom prst="rect">
            <a:avLst/>
          </a:prstGeom>
          <a:solidFill>
            <a:srgbClr val="D8EF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2" name="hm2a_r7c7"/>
          <p:cNvSpPr/>
          <p:nvPr/>
        </p:nvSpPr>
        <p:spPr>
          <a:xfrm>
            <a:off x="10996612" y="3152775"/>
            <a:ext cx="180975" cy="152400"/>
          </a:xfrm>
          <a:prstGeom prst="rect">
            <a:avLst/>
          </a:prstGeom>
          <a:solidFill>
            <a:srgbClr val="80C5F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3" name="hm2a_r7c8"/>
          <p:cNvSpPr/>
          <p:nvPr/>
        </p:nvSpPr>
        <p:spPr>
          <a:xfrm>
            <a:off x="11177588" y="3152775"/>
            <a:ext cx="219075" cy="152400"/>
          </a:xfrm>
          <a:prstGeom prst="rect">
            <a:avLst/>
          </a:prstGeom>
          <a:solidFill>
            <a:srgbClr val="50AB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4" name="hm4_sro_h_r1c1"/>
          <p:cNvSpPr/>
          <p:nvPr/>
        </p:nvSpPr>
        <p:spPr>
          <a:xfrm>
            <a:off x="10969943" y="7340918"/>
            <a:ext cx="160972" cy="151448"/>
          </a:xfrm>
          <a:prstGeom prst="rect">
            <a:avLst/>
          </a:prstGeom>
          <a:solidFill>
            <a:srgbClr val="CC482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5" name="hm4_sro_h_r1c2"/>
          <p:cNvSpPr/>
          <p:nvPr/>
        </p:nvSpPr>
        <p:spPr>
          <a:xfrm>
            <a:off x="11130915" y="7340918"/>
            <a:ext cx="160972" cy="151448"/>
          </a:xfrm>
          <a:prstGeom prst="rect">
            <a:avLst/>
          </a:prstGeom>
          <a:solidFill>
            <a:srgbClr val="FDC8B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6" name="hm4_sro_h_r1c3"/>
          <p:cNvSpPr/>
          <p:nvPr/>
        </p:nvSpPr>
        <p:spPr>
          <a:xfrm>
            <a:off x="11291888" y="7340918"/>
            <a:ext cx="160972" cy="151448"/>
          </a:xfrm>
          <a:prstGeom prst="rect">
            <a:avLst/>
          </a:prstGeom>
          <a:solidFill>
            <a:srgbClr val="FCB7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7" name="hm4_sro_h_r1c4"/>
          <p:cNvSpPr/>
          <p:nvPr/>
        </p:nvSpPr>
        <p:spPr>
          <a:xfrm>
            <a:off x="11453813" y="7340918"/>
            <a:ext cx="160972" cy="151448"/>
          </a:xfrm>
          <a:prstGeom prst="rect">
            <a:avLst/>
          </a:prstGeom>
          <a:solidFill>
            <a:srgbClr val="FDEAE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8" name="hm4_sro_h_r1c5"/>
          <p:cNvSpPr/>
          <p:nvPr/>
        </p:nvSpPr>
        <p:spPr>
          <a:xfrm>
            <a:off x="11614785" y="7340918"/>
            <a:ext cx="160972" cy="151448"/>
          </a:xfrm>
          <a:prstGeom prst="rect">
            <a:avLst/>
          </a:prstGeom>
          <a:solidFill>
            <a:srgbClr val="FDBCA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9" name="hm4_sro_h_r2c1"/>
          <p:cNvSpPr/>
          <p:nvPr/>
        </p:nvSpPr>
        <p:spPr>
          <a:xfrm>
            <a:off x="10969943" y="7492365"/>
            <a:ext cx="160972" cy="151448"/>
          </a:xfrm>
          <a:prstGeom prst="rect">
            <a:avLst/>
          </a:prstGeom>
          <a:solidFill>
            <a:srgbClr val="FBAD8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0" name="hm4_sro_h_r2c2"/>
          <p:cNvSpPr/>
          <p:nvPr/>
        </p:nvSpPr>
        <p:spPr>
          <a:xfrm>
            <a:off x="11130915" y="7492365"/>
            <a:ext cx="160972" cy="151448"/>
          </a:xfrm>
          <a:prstGeom prst="rect">
            <a:avLst/>
          </a:prstGeom>
          <a:solidFill>
            <a:srgbClr val="D14A2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1" name="hm4_sro_h_r2c3"/>
          <p:cNvSpPr/>
          <p:nvPr/>
        </p:nvSpPr>
        <p:spPr>
          <a:xfrm>
            <a:off x="11291888" y="7492365"/>
            <a:ext cx="160972" cy="151448"/>
          </a:xfrm>
          <a:prstGeom prst="rect">
            <a:avLst/>
          </a:prstGeom>
          <a:solidFill>
            <a:srgbClr val="FDBCA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2" name="hm4_sro_h_r2c4"/>
          <p:cNvSpPr/>
          <p:nvPr/>
        </p:nvSpPr>
        <p:spPr>
          <a:xfrm>
            <a:off x="11453813" y="7492365"/>
            <a:ext cx="160972" cy="151448"/>
          </a:xfrm>
          <a:prstGeom prst="rect">
            <a:avLst/>
          </a:prstGeom>
          <a:solidFill>
            <a:srgbClr val="FEE7D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3" name="hm4_sro_h_r2c5"/>
          <p:cNvSpPr/>
          <p:nvPr/>
        </p:nvSpPr>
        <p:spPr>
          <a:xfrm>
            <a:off x="11614785" y="7492365"/>
            <a:ext cx="160972" cy="151448"/>
          </a:xfrm>
          <a:prstGeom prst="rect">
            <a:avLst/>
          </a:prstGeom>
          <a:solidFill>
            <a:srgbClr val="FDC4A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4" name="hm4_sro_h_r3c1"/>
          <p:cNvSpPr/>
          <p:nvPr/>
        </p:nvSpPr>
        <p:spPr>
          <a:xfrm>
            <a:off x="10969943" y="7643812"/>
            <a:ext cx="160972" cy="151448"/>
          </a:xfrm>
          <a:prstGeom prst="rect">
            <a:avLst/>
          </a:prstGeom>
          <a:solidFill>
            <a:srgbClr val="FDDAC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5" name="hm4_sro_h_r3c2"/>
          <p:cNvSpPr/>
          <p:nvPr/>
        </p:nvSpPr>
        <p:spPr>
          <a:xfrm>
            <a:off x="11130915" y="7643812"/>
            <a:ext cx="160972" cy="151448"/>
          </a:xfrm>
          <a:prstGeom prst="rect">
            <a:avLst/>
          </a:prstGeom>
          <a:solidFill>
            <a:srgbClr val="FCA18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6" name="hm4_sro_h_r3c3"/>
          <p:cNvSpPr/>
          <p:nvPr/>
        </p:nvSpPr>
        <p:spPr>
          <a:xfrm>
            <a:off x="11291888" y="7643812"/>
            <a:ext cx="160972" cy="151448"/>
          </a:xfrm>
          <a:prstGeom prst="rect">
            <a:avLst/>
          </a:prstGeom>
          <a:solidFill>
            <a:srgbClr val="C8452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7" name="hm4_sro_h_r3c4"/>
          <p:cNvSpPr/>
          <p:nvPr/>
        </p:nvSpPr>
        <p:spPr>
          <a:xfrm>
            <a:off x="11453813" y="7643812"/>
            <a:ext cx="160972" cy="151448"/>
          </a:xfrm>
          <a:prstGeom prst="rect">
            <a:avLst/>
          </a:prstGeom>
          <a:solidFill>
            <a:srgbClr val="FCB89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8" name="hm4_sro_h_r3c5"/>
          <p:cNvSpPr/>
          <p:nvPr/>
        </p:nvSpPr>
        <p:spPr>
          <a:xfrm>
            <a:off x="11614785" y="7643812"/>
            <a:ext cx="160972" cy="151448"/>
          </a:xfrm>
          <a:prstGeom prst="rect">
            <a:avLst/>
          </a:prstGeom>
          <a:solidFill>
            <a:srgbClr val="FECEB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9" name="hm4_sro_h_r4c1"/>
          <p:cNvSpPr/>
          <p:nvPr/>
        </p:nvSpPr>
        <p:spPr>
          <a:xfrm>
            <a:off x="10969943" y="7796212"/>
            <a:ext cx="160972" cy="151448"/>
          </a:xfrm>
          <a:prstGeom prst="rect">
            <a:avLst/>
          </a:prstGeom>
          <a:solidFill>
            <a:srgbClr val="FDC5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0" name="hm4_sro_h_r4c2"/>
          <p:cNvSpPr/>
          <p:nvPr/>
        </p:nvSpPr>
        <p:spPr>
          <a:xfrm>
            <a:off x="11130915" y="7796212"/>
            <a:ext cx="160972" cy="151448"/>
          </a:xfrm>
          <a:prstGeom prst="rect">
            <a:avLst/>
          </a:prstGeom>
          <a:solidFill>
            <a:srgbClr val="FEE1D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1" name="hm4_sro_h_r4c3"/>
          <p:cNvSpPr/>
          <p:nvPr/>
        </p:nvSpPr>
        <p:spPr>
          <a:xfrm>
            <a:off x="11291888" y="7796212"/>
            <a:ext cx="160972" cy="151448"/>
          </a:xfrm>
          <a:prstGeom prst="rect">
            <a:avLst/>
          </a:prstGeom>
          <a:solidFill>
            <a:srgbClr val="FCA78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2" name="hm4_sro_h_r4c4"/>
          <p:cNvSpPr/>
          <p:nvPr/>
        </p:nvSpPr>
        <p:spPr>
          <a:xfrm>
            <a:off x="11453813" y="7796212"/>
            <a:ext cx="160972" cy="151448"/>
          </a:xfrm>
          <a:prstGeom prst="rect">
            <a:avLst/>
          </a:prstGeom>
          <a:solidFill>
            <a:srgbClr val="C7432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3" name="hm4_sro_h_r4c5"/>
          <p:cNvSpPr/>
          <p:nvPr/>
        </p:nvSpPr>
        <p:spPr>
          <a:xfrm>
            <a:off x="11614785" y="7796212"/>
            <a:ext cx="160972" cy="151448"/>
          </a:xfrm>
          <a:prstGeom prst="rect">
            <a:avLst/>
          </a:prstGeom>
          <a:solidFill>
            <a:srgbClr val="FDB19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4" name="hm4_sro_h_r5c1"/>
          <p:cNvSpPr/>
          <p:nvPr/>
        </p:nvSpPr>
        <p:spPr>
          <a:xfrm>
            <a:off x="10969943" y="7947660"/>
            <a:ext cx="160972" cy="151448"/>
          </a:xfrm>
          <a:prstGeom prst="rect">
            <a:avLst/>
          </a:prstGeom>
          <a:solidFill>
            <a:srgbClr val="FDCAB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5" name="hm4_sro_h_r5c2"/>
          <p:cNvSpPr/>
          <p:nvPr/>
        </p:nvSpPr>
        <p:spPr>
          <a:xfrm>
            <a:off x="11130915" y="7947660"/>
            <a:ext cx="160972" cy="151448"/>
          </a:xfrm>
          <a:prstGeom prst="rect">
            <a:avLst/>
          </a:prstGeom>
          <a:solidFill>
            <a:srgbClr val="FEE8D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6" name="hm4_sro_h_r5c3"/>
          <p:cNvSpPr/>
          <p:nvPr/>
        </p:nvSpPr>
        <p:spPr>
          <a:xfrm>
            <a:off x="11291888" y="7947660"/>
            <a:ext cx="160972" cy="151448"/>
          </a:xfrm>
          <a:prstGeom prst="rect">
            <a:avLst/>
          </a:prstGeom>
          <a:solidFill>
            <a:srgbClr val="FDC0A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7" name="hm4_sro_h_r5c4"/>
          <p:cNvSpPr/>
          <p:nvPr/>
        </p:nvSpPr>
        <p:spPr>
          <a:xfrm>
            <a:off x="11453813" y="7947660"/>
            <a:ext cx="160972" cy="151448"/>
          </a:xfrm>
          <a:prstGeom prst="rect">
            <a:avLst/>
          </a:prstGeom>
          <a:solidFill>
            <a:srgbClr val="FCB29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8" name="hm4_sro_h_r5c5"/>
          <p:cNvSpPr/>
          <p:nvPr/>
        </p:nvSpPr>
        <p:spPr>
          <a:xfrm>
            <a:off x="11614785" y="7947660"/>
            <a:ext cx="160972" cy="151448"/>
          </a:xfrm>
          <a:prstGeom prst="rect">
            <a:avLst/>
          </a:prstGeom>
          <a:solidFill>
            <a:srgbClr val="CA462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9" name="hm4_sro_m_r1c1"/>
          <p:cNvSpPr/>
          <p:nvPr/>
        </p:nvSpPr>
        <p:spPr>
          <a:xfrm>
            <a:off x="12639675" y="7340918"/>
            <a:ext cx="165735" cy="151448"/>
          </a:xfrm>
          <a:prstGeom prst="rect">
            <a:avLst/>
          </a:prstGeom>
          <a:solidFill>
            <a:srgbClr val="238AD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0" name="hm4_sro_m_r1c2"/>
          <p:cNvSpPr/>
          <p:nvPr/>
        </p:nvSpPr>
        <p:spPr>
          <a:xfrm>
            <a:off x="12805410" y="7340918"/>
            <a:ext cx="165735" cy="151448"/>
          </a:xfrm>
          <a:prstGeom prst="rect">
            <a:avLst/>
          </a:prstGeom>
          <a:solidFill>
            <a:srgbClr val="A0D5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1" name="hm4_sro_m_r1c3"/>
          <p:cNvSpPr/>
          <p:nvPr/>
        </p:nvSpPr>
        <p:spPr>
          <a:xfrm>
            <a:off x="12970193" y="7340918"/>
            <a:ext cx="165735" cy="151448"/>
          </a:xfrm>
          <a:prstGeom prst="rect">
            <a:avLst/>
          </a:prstGeom>
          <a:solidFill>
            <a:srgbClr val="D5ED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2" name="hm4_sro_m_r1c4"/>
          <p:cNvSpPr/>
          <p:nvPr/>
        </p:nvSpPr>
        <p:spPr>
          <a:xfrm>
            <a:off x="13135928" y="7340918"/>
            <a:ext cx="165735" cy="151448"/>
          </a:xfrm>
          <a:prstGeom prst="rect">
            <a:avLst/>
          </a:prstGeom>
          <a:solidFill>
            <a:srgbClr val="E3F4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3" name="hm4_sro_m_r1c5"/>
          <p:cNvSpPr/>
          <p:nvPr/>
        </p:nvSpPr>
        <p:spPr>
          <a:xfrm>
            <a:off x="13300710" y="7340918"/>
            <a:ext cx="165735" cy="151448"/>
          </a:xfrm>
          <a:prstGeom prst="rect">
            <a:avLst/>
          </a:prstGeom>
          <a:solidFill>
            <a:srgbClr val="CDE9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4" name="hm4_sro_m_r2c1"/>
          <p:cNvSpPr/>
          <p:nvPr/>
        </p:nvSpPr>
        <p:spPr>
          <a:xfrm>
            <a:off x="12639675" y="7492365"/>
            <a:ext cx="165735" cy="151448"/>
          </a:xfrm>
          <a:prstGeom prst="rect">
            <a:avLst/>
          </a:prstGeom>
          <a:solidFill>
            <a:srgbClr val="92CCF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5" name="hm4_sro_m_r2c2"/>
          <p:cNvSpPr/>
          <p:nvPr/>
        </p:nvSpPr>
        <p:spPr>
          <a:xfrm>
            <a:off x="12805410" y="7492365"/>
            <a:ext cx="165735" cy="151448"/>
          </a:xfrm>
          <a:prstGeom prst="rect">
            <a:avLst/>
          </a:prstGeom>
          <a:solidFill>
            <a:srgbClr val="2C90D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6" name="hm4_sro_m_r2c3"/>
          <p:cNvSpPr/>
          <p:nvPr/>
        </p:nvSpPr>
        <p:spPr>
          <a:xfrm>
            <a:off x="12970193" y="7492365"/>
            <a:ext cx="165735" cy="151448"/>
          </a:xfrm>
          <a:prstGeom prst="rect">
            <a:avLst/>
          </a:prstGeom>
          <a:solidFill>
            <a:srgbClr val="AADA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7" name="hm4_sro_m_r2c4"/>
          <p:cNvSpPr/>
          <p:nvPr/>
        </p:nvSpPr>
        <p:spPr>
          <a:xfrm>
            <a:off x="13135928" y="7492365"/>
            <a:ext cx="165735" cy="151448"/>
          </a:xfrm>
          <a:prstGeom prst="rect">
            <a:avLst/>
          </a:prstGeom>
          <a:solidFill>
            <a:srgbClr val="E6F5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8" name="hm4_sro_m_r2c5"/>
          <p:cNvSpPr/>
          <p:nvPr/>
        </p:nvSpPr>
        <p:spPr>
          <a:xfrm>
            <a:off x="13300710" y="7492365"/>
            <a:ext cx="165735" cy="151448"/>
          </a:xfrm>
          <a:prstGeom prst="rect">
            <a:avLst/>
          </a:prstGeom>
          <a:solidFill>
            <a:srgbClr val="B7E0F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9" name="hm4_sro_m_r3c1"/>
          <p:cNvSpPr/>
          <p:nvPr/>
        </p:nvSpPr>
        <p:spPr>
          <a:xfrm>
            <a:off x="12639675" y="7643812"/>
            <a:ext cx="165735" cy="151448"/>
          </a:xfrm>
          <a:prstGeom prst="rect">
            <a:avLst/>
          </a:prstGeom>
          <a:solidFill>
            <a:srgbClr val="D1EC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0" name="hm4_sro_m_r3c2"/>
          <p:cNvSpPr/>
          <p:nvPr/>
        </p:nvSpPr>
        <p:spPr>
          <a:xfrm>
            <a:off x="12805410" y="7643812"/>
            <a:ext cx="165735" cy="151448"/>
          </a:xfrm>
          <a:prstGeom prst="rect">
            <a:avLst/>
          </a:prstGeom>
          <a:solidFill>
            <a:srgbClr val="6FBBE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1" name="hm4_sro_m_r3c3"/>
          <p:cNvSpPr/>
          <p:nvPr/>
        </p:nvSpPr>
        <p:spPr>
          <a:xfrm>
            <a:off x="12970193" y="7643812"/>
            <a:ext cx="165735" cy="151448"/>
          </a:xfrm>
          <a:prstGeom prst="rect">
            <a:avLst/>
          </a:prstGeom>
          <a:solidFill>
            <a:srgbClr val="278DD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2" name="hm4_sro_m_r3c4"/>
          <p:cNvSpPr/>
          <p:nvPr/>
        </p:nvSpPr>
        <p:spPr>
          <a:xfrm>
            <a:off x="13135928" y="7643812"/>
            <a:ext cx="165735" cy="151448"/>
          </a:xfrm>
          <a:prstGeom prst="rect">
            <a:avLst/>
          </a:prstGeom>
          <a:solidFill>
            <a:srgbClr val="AADA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3" name="hm4_sro_m_r3c5"/>
          <p:cNvSpPr/>
          <p:nvPr/>
        </p:nvSpPr>
        <p:spPr>
          <a:xfrm>
            <a:off x="13300710" y="7643812"/>
            <a:ext cx="165735" cy="151448"/>
          </a:xfrm>
          <a:prstGeom prst="rect">
            <a:avLst/>
          </a:prstGeom>
          <a:solidFill>
            <a:srgbClr val="B5DE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4" name="hm4_sro_m_r4c1"/>
          <p:cNvSpPr/>
          <p:nvPr/>
        </p:nvSpPr>
        <p:spPr>
          <a:xfrm>
            <a:off x="12639675" y="7796212"/>
            <a:ext cx="165735" cy="151448"/>
          </a:xfrm>
          <a:prstGeom prst="rect">
            <a:avLst/>
          </a:prstGeom>
          <a:solidFill>
            <a:srgbClr val="C4E5F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5" name="hm4_sro_m_r4c2"/>
          <p:cNvSpPr/>
          <p:nvPr/>
        </p:nvSpPr>
        <p:spPr>
          <a:xfrm>
            <a:off x="12805410" y="7796212"/>
            <a:ext cx="165735" cy="151448"/>
          </a:xfrm>
          <a:prstGeom prst="rect">
            <a:avLst/>
          </a:prstGeom>
          <a:solidFill>
            <a:srgbClr val="DBF0F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6" name="hm4_sro_m_r4c3"/>
          <p:cNvSpPr/>
          <p:nvPr/>
        </p:nvSpPr>
        <p:spPr>
          <a:xfrm>
            <a:off x="12970193" y="7796212"/>
            <a:ext cx="165735" cy="151448"/>
          </a:xfrm>
          <a:prstGeom prst="rect">
            <a:avLst/>
          </a:prstGeom>
          <a:solidFill>
            <a:srgbClr val="92CDF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7" name="hm4_sro_m_r4c4"/>
          <p:cNvSpPr/>
          <p:nvPr/>
        </p:nvSpPr>
        <p:spPr>
          <a:xfrm>
            <a:off x="13135928" y="7796212"/>
            <a:ext cx="165735" cy="151448"/>
          </a:xfrm>
          <a:prstGeom prst="rect">
            <a:avLst/>
          </a:prstGeom>
          <a:solidFill>
            <a:srgbClr val="278DD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8" name="hm4_sro_m_r4c5"/>
          <p:cNvSpPr/>
          <p:nvPr/>
        </p:nvSpPr>
        <p:spPr>
          <a:xfrm>
            <a:off x="13300710" y="7796212"/>
            <a:ext cx="165735" cy="151448"/>
          </a:xfrm>
          <a:prstGeom prst="rect">
            <a:avLst/>
          </a:prstGeom>
          <a:solidFill>
            <a:srgbClr val="C2E4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9" name="hm4_sro_m_r5c1"/>
          <p:cNvSpPr/>
          <p:nvPr/>
        </p:nvSpPr>
        <p:spPr>
          <a:xfrm>
            <a:off x="12639675" y="7947660"/>
            <a:ext cx="165735" cy="151448"/>
          </a:xfrm>
          <a:prstGeom prst="rect">
            <a:avLst/>
          </a:prstGeom>
          <a:solidFill>
            <a:srgbClr val="B6DEF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0" name="hm4_sro_m_r5c2"/>
          <p:cNvSpPr/>
          <p:nvPr/>
        </p:nvSpPr>
        <p:spPr>
          <a:xfrm>
            <a:off x="12805410" y="7947660"/>
            <a:ext cx="165735" cy="151448"/>
          </a:xfrm>
          <a:prstGeom prst="rect">
            <a:avLst/>
          </a:prstGeom>
          <a:solidFill>
            <a:srgbClr val="D3EC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1" name="hm4_sro_m_r5c3"/>
          <p:cNvSpPr/>
          <p:nvPr/>
        </p:nvSpPr>
        <p:spPr>
          <a:xfrm>
            <a:off x="12970193" y="7947660"/>
            <a:ext cx="165735" cy="151448"/>
          </a:xfrm>
          <a:prstGeom prst="rect">
            <a:avLst/>
          </a:prstGeom>
          <a:solidFill>
            <a:srgbClr val="A6D7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2" name="hm4_sro_m_r5c4"/>
          <p:cNvSpPr/>
          <p:nvPr/>
        </p:nvSpPr>
        <p:spPr>
          <a:xfrm>
            <a:off x="13135928" y="7947660"/>
            <a:ext cx="165735" cy="151448"/>
          </a:xfrm>
          <a:prstGeom prst="rect">
            <a:avLst/>
          </a:prstGeom>
          <a:solidFill>
            <a:srgbClr val="BCE2F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3" name="hm4_sro_m_r5c5"/>
          <p:cNvSpPr/>
          <p:nvPr/>
        </p:nvSpPr>
        <p:spPr>
          <a:xfrm>
            <a:off x="13300710" y="7947660"/>
            <a:ext cx="165735" cy="151448"/>
          </a:xfrm>
          <a:prstGeom prst="rect">
            <a:avLst/>
          </a:prstGeom>
          <a:solidFill>
            <a:srgbClr val="2B8FD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4" name="hm4_ball_h_r1c1"/>
          <p:cNvSpPr/>
          <p:nvPr/>
        </p:nvSpPr>
        <p:spPr>
          <a:xfrm>
            <a:off x="11050905" y="8664892"/>
            <a:ext cx="182880" cy="185738"/>
          </a:xfrm>
          <a:prstGeom prst="rect">
            <a:avLst/>
          </a:prstGeom>
          <a:solidFill>
            <a:srgbClr val="6C44B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5" name="hm4_ball_h_r1c2"/>
          <p:cNvSpPr/>
          <p:nvPr/>
        </p:nvSpPr>
        <p:spPr>
          <a:xfrm>
            <a:off x="11233785" y="8664892"/>
            <a:ext cx="182880" cy="185738"/>
          </a:xfrm>
          <a:prstGeom prst="rect">
            <a:avLst/>
          </a:prstGeom>
          <a:solidFill>
            <a:srgbClr val="D1C0F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6" name="hm4_ball_h_r1c3"/>
          <p:cNvSpPr/>
          <p:nvPr/>
        </p:nvSpPr>
        <p:spPr>
          <a:xfrm>
            <a:off x="11416665" y="8664892"/>
            <a:ext cx="182880" cy="185738"/>
          </a:xfrm>
          <a:prstGeom prst="rect">
            <a:avLst/>
          </a:prstGeom>
          <a:solidFill>
            <a:srgbClr val="F0E6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7" name="hm4_ball_h_r2c1"/>
          <p:cNvSpPr/>
          <p:nvPr/>
        </p:nvSpPr>
        <p:spPr>
          <a:xfrm>
            <a:off x="11050905" y="8850630"/>
            <a:ext cx="182880" cy="185738"/>
          </a:xfrm>
          <a:prstGeom prst="rect">
            <a:avLst/>
          </a:prstGeom>
          <a:solidFill>
            <a:srgbClr val="AF93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8" name="hm4_ball_h_r2c2"/>
          <p:cNvSpPr/>
          <p:nvPr/>
        </p:nvSpPr>
        <p:spPr>
          <a:xfrm>
            <a:off x="11233785" y="8850630"/>
            <a:ext cx="182880" cy="185738"/>
          </a:xfrm>
          <a:prstGeom prst="rect">
            <a:avLst/>
          </a:prstGeom>
          <a:solidFill>
            <a:srgbClr val="7047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9" name="hm4_ball_h_r2c3"/>
          <p:cNvSpPr/>
          <p:nvPr/>
        </p:nvSpPr>
        <p:spPr>
          <a:xfrm>
            <a:off x="11416665" y="8850630"/>
            <a:ext cx="182880" cy="185738"/>
          </a:xfrm>
          <a:prstGeom prst="rect">
            <a:avLst/>
          </a:prstGeom>
          <a:solidFill>
            <a:srgbClr val="D4BFF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0" name="hm4_ball_h_r3c1"/>
          <p:cNvSpPr/>
          <p:nvPr/>
        </p:nvSpPr>
        <p:spPr>
          <a:xfrm>
            <a:off x="11050905" y="9037320"/>
            <a:ext cx="182880" cy="185738"/>
          </a:xfrm>
          <a:prstGeom prst="rect">
            <a:avLst/>
          </a:prstGeom>
          <a:solidFill>
            <a:srgbClr val="E1D3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1" name="hm4_ball_h_r3c2"/>
          <p:cNvSpPr/>
          <p:nvPr/>
        </p:nvSpPr>
        <p:spPr>
          <a:xfrm>
            <a:off x="11233785" y="9037320"/>
            <a:ext cx="182880" cy="185738"/>
          </a:xfrm>
          <a:prstGeom prst="rect">
            <a:avLst/>
          </a:prstGeom>
          <a:solidFill>
            <a:srgbClr val="B497E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2" name="hm4_ball_h_r3c3"/>
          <p:cNvSpPr/>
          <p:nvPr/>
        </p:nvSpPr>
        <p:spPr>
          <a:xfrm>
            <a:off x="11416665" y="9037320"/>
            <a:ext cx="182880" cy="185738"/>
          </a:xfrm>
          <a:prstGeom prst="rect">
            <a:avLst/>
          </a:prstGeom>
          <a:solidFill>
            <a:srgbClr val="744BB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3" name="hm4_ball_m_r1c1"/>
          <p:cNvSpPr/>
          <p:nvPr/>
        </p:nvSpPr>
        <p:spPr>
          <a:xfrm>
            <a:off x="12698730" y="8650605"/>
            <a:ext cx="194310" cy="193358"/>
          </a:xfrm>
          <a:prstGeom prst="rect">
            <a:avLst/>
          </a:prstGeom>
          <a:solidFill>
            <a:srgbClr val="2387D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4" name="hm4_ball_m_r1c2"/>
          <p:cNvSpPr/>
          <p:nvPr/>
        </p:nvSpPr>
        <p:spPr>
          <a:xfrm>
            <a:off x="12893040" y="8650605"/>
            <a:ext cx="194310" cy="193358"/>
          </a:xfrm>
          <a:prstGeom prst="rect">
            <a:avLst/>
          </a:prstGeom>
          <a:solidFill>
            <a:srgbClr val="ACDAF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5" name="hm4_ball_m_r1c3"/>
          <p:cNvSpPr/>
          <p:nvPr/>
        </p:nvSpPr>
        <p:spPr>
          <a:xfrm>
            <a:off x="13086398" y="8650605"/>
            <a:ext cx="194310" cy="193358"/>
          </a:xfrm>
          <a:prstGeom prst="rect">
            <a:avLst/>
          </a:prstGeom>
          <a:solidFill>
            <a:srgbClr val="DFF1F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6" name="hm4_ball_m_r2c1"/>
          <p:cNvSpPr/>
          <p:nvPr/>
        </p:nvSpPr>
        <p:spPr>
          <a:xfrm>
            <a:off x="12698730" y="8843962"/>
            <a:ext cx="194310" cy="193358"/>
          </a:xfrm>
          <a:prstGeom prst="rect">
            <a:avLst/>
          </a:prstGeom>
          <a:solidFill>
            <a:srgbClr val="92CDF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7" name="hm4_ball_m_r2c2"/>
          <p:cNvSpPr/>
          <p:nvPr/>
        </p:nvSpPr>
        <p:spPr>
          <a:xfrm>
            <a:off x="12893040" y="8843962"/>
            <a:ext cx="194310" cy="193358"/>
          </a:xfrm>
          <a:prstGeom prst="rect">
            <a:avLst/>
          </a:prstGeom>
          <a:solidFill>
            <a:srgbClr val="2789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8" name="hm4_ball_m_r2c3"/>
          <p:cNvSpPr/>
          <p:nvPr/>
        </p:nvSpPr>
        <p:spPr>
          <a:xfrm>
            <a:off x="13086398" y="8843962"/>
            <a:ext cx="194310" cy="193358"/>
          </a:xfrm>
          <a:prstGeom prst="rect">
            <a:avLst/>
          </a:prstGeom>
          <a:solidFill>
            <a:srgbClr val="ADDAF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9" name="hm4_ball_m_r3c1"/>
          <p:cNvSpPr/>
          <p:nvPr/>
        </p:nvSpPr>
        <p:spPr>
          <a:xfrm>
            <a:off x="12698730" y="9037320"/>
            <a:ext cx="194310" cy="193358"/>
          </a:xfrm>
          <a:prstGeom prst="rect">
            <a:avLst/>
          </a:prstGeom>
          <a:solidFill>
            <a:srgbClr val="C8E6F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0" name="hm4_ball_m_r3c2"/>
          <p:cNvSpPr/>
          <p:nvPr/>
        </p:nvSpPr>
        <p:spPr>
          <a:xfrm>
            <a:off x="12893040" y="9037320"/>
            <a:ext cx="194310" cy="193358"/>
          </a:xfrm>
          <a:prstGeom prst="rect">
            <a:avLst/>
          </a:prstGeom>
          <a:solidFill>
            <a:srgbClr val="9CD1F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1" name="hm4_ball_m_r3c3"/>
          <p:cNvSpPr/>
          <p:nvPr/>
        </p:nvSpPr>
        <p:spPr>
          <a:xfrm>
            <a:off x="13086398" y="9037320"/>
            <a:ext cx="194310" cy="193358"/>
          </a:xfrm>
          <a:prstGeom prst="rect">
            <a:avLst/>
          </a:prstGeom>
          <a:solidFill>
            <a:srgbClr val="2B8DD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2" name="table_v1"/>
          <p:cNvSpPr/>
          <p:nvPr/>
        </p:nvSpPr>
        <p:spPr>
          <a:xfrm>
            <a:off x="6877050" y="2686050"/>
            <a:ext cx="0" cy="2005013"/>
          </a:xfrm>
          <a:prstGeom prst="line">
            <a:avLst/>
          </a:prstGeom>
          <a:noFill/>
          <a:ln w="15240">
            <a:solidFill>
              <a:srgbClr val="7F8B9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3" name="table_v2"/>
          <p:cNvSpPr/>
          <p:nvPr/>
        </p:nvSpPr>
        <p:spPr>
          <a:xfrm>
            <a:off x="7419975" y="2686050"/>
            <a:ext cx="0" cy="2005013"/>
          </a:xfrm>
          <a:prstGeom prst="line">
            <a:avLst/>
          </a:prstGeom>
          <a:noFill/>
          <a:ln w="15240">
            <a:solidFill>
              <a:srgbClr val="7F8B9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4" name="table_v3"/>
          <p:cNvSpPr/>
          <p:nvPr/>
        </p:nvSpPr>
        <p:spPr>
          <a:xfrm>
            <a:off x="7981950" y="2686050"/>
            <a:ext cx="0" cy="2005013"/>
          </a:xfrm>
          <a:prstGeom prst="line">
            <a:avLst/>
          </a:prstGeom>
          <a:noFill/>
          <a:ln w="15240">
            <a:solidFill>
              <a:srgbClr val="7F8B9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5" name="table_v4"/>
          <p:cNvSpPr/>
          <p:nvPr/>
        </p:nvSpPr>
        <p:spPr>
          <a:xfrm>
            <a:off x="8462962" y="2686050"/>
            <a:ext cx="0" cy="2005013"/>
          </a:xfrm>
          <a:prstGeom prst="line">
            <a:avLst/>
          </a:prstGeom>
          <a:noFill/>
          <a:ln w="15240">
            <a:solidFill>
              <a:srgbClr val="7F8B9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6" name="table_h1"/>
          <p:cNvSpPr/>
          <p:nvPr/>
        </p:nvSpPr>
        <p:spPr>
          <a:xfrm>
            <a:off x="6276975" y="3038475"/>
            <a:ext cx="2771775" cy="0"/>
          </a:xfrm>
          <a:prstGeom prst="line">
            <a:avLst/>
          </a:prstGeom>
          <a:noFill/>
          <a:ln w="19050">
            <a:solidFill>
              <a:srgbClr val="3F587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7" name="table_h2"/>
          <p:cNvSpPr/>
          <p:nvPr/>
        </p:nvSpPr>
        <p:spPr>
          <a:xfrm>
            <a:off x="6276975" y="3362325"/>
            <a:ext cx="2771775" cy="0"/>
          </a:xfrm>
          <a:prstGeom prst="line">
            <a:avLst/>
          </a:prstGeom>
          <a:noFill/>
          <a:ln w="15240">
            <a:solidFill>
              <a:srgbClr val="8D9BA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8" name="table_h3"/>
          <p:cNvSpPr/>
          <p:nvPr/>
        </p:nvSpPr>
        <p:spPr>
          <a:xfrm>
            <a:off x="6276975" y="3700462"/>
            <a:ext cx="2771775" cy="0"/>
          </a:xfrm>
          <a:prstGeom prst="line">
            <a:avLst/>
          </a:prstGeom>
          <a:noFill/>
          <a:ln w="15240">
            <a:solidFill>
              <a:srgbClr val="8D9BA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9" name="table_h4"/>
          <p:cNvSpPr/>
          <p:nvPr/>
        </p:nvSpPr>
        <p:spPr>
          <a:xfrm>
            <a:off x="6276975" y="4019550"/>
            <a:ext cx="2771775" cy="0"/>
          </a:xfrm>
          <a:prstGeom prst="line">
            <a:avLst/>
          </a:prstGeom>
          <a:noFill/>
          <a:ln w="15240">
            <a:solidFill>
              <a:srgbClr val="8D9BA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0" name="table_h5"/>
          <p:cNvSpPr/>
          <p:nvPr/>
        </p:nvSpPr>
        <p:spPr>
          <a:xfrm>
            <a:off x="6276975" y="4348163"/>
            <a:ext cx="2771775" cy="0"/>
          </a:xfrm>
          <a:prstGeom prst="line">
            <a:avLst/>
          </a:prstGeom>
          <a:noFill/>
          <a:ln w="15240">
            <a:solidFill>
              <a:srgbClr val="8D9BA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1" name="hm2a_rowline_dark"/>
          <p:cNvSpPr/>
          <p:nvPr/>
        </p:nvSpPr>
        <p:spPr>
          <a:xfrm>
            <a:off x="10120312" y="2345055"/>
            <a:ext cx="223838" cy="0"/>
          </a:xfrm>
          <a:prstGeom prst="line">
            <a:avLst/>
          </a:prstGeom>
          <a:noFill/>
          <a:ln w="11430">
            <a:solidFill>
              <a:srgbClr val="25547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2" name="hm2a_rowline_light"/>
          <p:cNvSpPr/>
          <p:nvPr/>
        </p:nvSpPr>
        <p:spPr>
          <a:xfrm>
            <a:off x="10344150" y="2345055"/>
            <a:ext cx="1052512" cy="0"/>
          </a:xfrm>
          <a:prstGeom prst="line">
            <a:avLst/>
          </a:prstGeom>
          <a:noFill/>
          <a:ln w="9525">
            <a:solidFill>
              <a:srgbClr val="8EC2E6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3" name="table_frame"/>
          <p:cNvSpPr/>
          <p:nvPr/>
        </p:nvSpPr>
        <p:spPr>
          <a:xfrm>
            <a:off x="6276975" y="2686050"/>
            <a:ext cx="2771775" cy="2005013"/>
          </a:xfrm>
          <a:prstGeom prst="rect">
            <a:avLst/>
          </a:prstGeom>
          <a:noFill/>
          <a:ln w="20320">
            <a:solidFill>
              <a:srgbClr val="17233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4" name="hm2a_frame"/>
          <p:cNvSpPr/>
          <p:nvPr/>
        </p:nvSpPr>
        <p:spPr>
          <a:xfrm>
            <a:off x="10110788" y="2154555"/>
            <a:ext cx="1295400" cy="1162050"/>
          </a:xfrm>
          <a:prstGeom prst="rect">
            <a:avLst/>
          </a:prstGeom>
          <a:noFill/>
          <a:ln w="19050">
            <a:solidFill>
              <a:srgbClr val="1A1A1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5" name="hm4_sro_h_frame"/>
          <p:cNvSpPr/>
          <p:nvPr/>
        </p:nvSpPr>
        <p:spPr>
          <a:xfrm>
            <a:off x="10958512" y="7329488"/>
            <a:ext cx="828675" cy="781050"/>
          </a:xfrm>
          <a:prstGeom prst="rect">
            <a:avLst/>
          </a:prstGeom>
          <a:noFill/>
          <a:ln w="24130">
            <a:solidFill>
              <a:srgbClr val="151515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6" name="hm4_sro_m_frame"/>
          <p:cNvSpPr/>
          <p:nvPr/>
        </p:nvSpPr>
        <p:spPr>
          <a:xfrm>
            <a:off x="12628245" y="7329488"/>
            <a:ext cx="849630" cy="781050"/>
          </a:xfrm>
          <a:prstGeom prst="rect">
            <a:avLst/>
          </a:prstGeom>
          <a:noFill/>
          <a:ln w="24130">
            <a:solidFill>
              <a:srgbClr val="151515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7" name="hm4_ball_h_frame"/>
          <p:cNvSpPr/>
          <p:nvPr/>
        </p:nvSpPr>
        <p:spPr>
          <a:xfrm>
            <a:off x="11039475" y="8653462"/>
            <a:ext cx="571500" cy="581025"/>
          </a:xfrm>
          <a:prstGeom prst="rect">
            <a:avLst/>
          </a:prstGeom>
          <a:noFill/>
          <a:ln w="24130">
            <a:solidFill>
              <a:srgbClr val="151515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8" name="hm4_ball_m_frame"/>
          <p:cNvSpPr/>
          <p:nvPr/>
        </p:nvSpPr>
        <p:spPr>
          <a:xfrm>
            <a:off x="12687300" y="8639175"/>
            <a:ext cx="604838" cy="602932"/>
          </a:xfrm>
          <a:prstGeom prst="rect">
            <a:avLst/>
          </a:prstGeom>
          <a:noFill/>
          <a:ln w="24130">
            <a:solidFill>
              <a:srgbClr val="151515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9" name="hm2a_tick_1"/>
          <p:cNvSpPr/>
          <p:nvPr/>
        </p:nvSpPr>
        <p:spPr>
          <a:xfrm>
            <a:off x="10083165" y="2346960"/>
            <a:ext cx="22860" cy="0"/>
          </a:xfrm>
          <a:prstGeom prst="line">
            <a:avLst/>
          </a:prstGeom>
          <a:noFill/>
          <a:ln w="11430">
            <a:solidFill>
              <a:srgbClr val="1A1A1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0" name="hm2a_tick_2"/>
          <p:cNvSpPr/>
          <p:nvPr/>
        </p:nvSpPr>
        <p:spPr>
          <a:xfrm>
            <a:off x="10083165" y="2505075"/>
            <a:ext cx="22860" cy="0"/>
          </a:xfrm>
          <a:prstGeom prst="line">
            <a:avLst/>
          </a:prstGeom>
          <a:noFill/>
          <a:ln w="11430">
            <a:solidFill>
              <a:srgbClr val="1A1A1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1" name="hm2a_tick_3"/>
          <p:cNvSpPr/>
          <p:nvPr/>
        </p:nvSpPr>
        <p:spPr>
          <a:xfrm>
            <a:off x="10083165" y="2676525"/>
            <a:ext cx="22860" cy="0"/>
          </a:xfrm>
          <a:prstGeom prst="line">
            <a:avLst/>
          </a:prstGeom>
          <a:noFill/>
          <a:ln w="11430">
            <a:solidFill>
              <a:srgbClr val="1A1A1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2" name="hm2a_tick_4"/>
          <p:cNvSpPr/>
          <p:nvPr/>
        </p:nvSpPr>
        <p:spPr>
          <a:xfrm>
            <a:off x="10083165" y="2844165"/>
            <a:ext cx="22860" cy="0"/>
          </a:xfrm>
          <a:prstGeom prst="line">
            <a:avLst/>
          </a:prstGeom>
          <a:noFill/>
          <a:ln w="11430">
            <a:solidFill>
              <a:srgbClr val="1A1A1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3" name="hm2a_tick_5"/>
          <p:cNvSpPr/>
          <p:nvPr/>
        </p:nvSpPr>
        <p:spPr>
          <a:xfrm>
            <a:off x="10083165" y="3011805"/>
            <a:ext cx="22860" cy="0"/>
          </a:xfrm>
          <a:prstGeom prst="line">
            <a:avLst/>
          </a:prstGeom>
          <a:noFill/>
          <a:ln w="11430">
            <a:solidFill>
              <a:srgbClr val="1A1A1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4" name="hm2a_tick_6"/>
          <p:cNvSpPr/>
          <p:nvPr/>
        </p:nvSpPr>
        <p:spPr>
          <a:xfrm>
            <a:off x="10083165" y="3163253"/>
            <a:ext cx="22860" cy="0"/>
          </a:xfrm>
          <a:prstGeom prst="line">
            <a:avLst/>
          </a:prstGeom>
          <a:noFill/>
          <a:ln w="11430">
            <a:solidFill>
              <a:srgbClr val="1A1A1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6" name="badge_1"/>
          <p:cNvSpPr/>
          <p:nvPr/>
        </p:nvSpPr>
        <p:spPr>
          <a:xfrm>
            <a:off x="280988" y="1071562"/>
            <a:ext cx="519113" cy="542925"/>
          </a:xfrm>
          <a:prstGeom prst="ellipse">
            <a:avLst/>
          </a:prstGeom>
          <a:solidFill>
            <a:srgbClr val="C1E6FC"/>
          </a:solidFill>
          <a:ln w="33020">
            <a:solidFill>
              <a:srgbClr val="0B357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7" name="badge_2a"/>
          <p:cNvSpPr/>
          <p:nvPr/>
        </p:nvSpPr>
        <p:spPr>
          <a:xfrm>
            <a:off x="9777412" y="1223962"/>
            <a:ext cx="457200" cy="457200"/>
          </a:xfrm>
          <a:prstGeom prst="ellipse">
            <a:avLst/>
          </a:prstGeom>
          <a:solidFill>
            <a:srgbClr val="BBE5FD"/>
          </a:solidFill>
          <a:ln w="30480">
            <a:solidFill>
              <a:srgbClr val="0A3A88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8" name="ul_2a"/>
          <p:cNvSpPr/>
          <p:nvPr/>
        </p:nvSpPr>
        <p:spPr>
          <a:xfrm>
            <a:off x="10448925" y="1478280"/>
            <a:ext cx="2847975" cy="0"/>
          </a:xfrm>
          <a:prstGeom prst="line">
            <a:avLst/>
          </a:prstGeom>
          <a:noFill/>
          <a:ln w="20320">
            <a:solidFill>
              <a:srgbClr val="0391C2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79" name="badge_2b"/>
          <p:cNvSpPr/>
          <p:nvPr/>
        </p:nvSpPr>
        <p:spPr>
          <a:xfrm>
            <a:off x="9748838" y="3776663"/>
            <a:ext cx="495300" cy="447675"/>
          </a:xfrm>
          <a:prstGeom prst="ellipse">
            <a:avLst/>
          </a:prstGeom>
          <a:solidFill>
            <a:srgbClr val="BDE5FD"/>
          </a:solidFill>
          <a:ln w="33020">
            <a:solidFill>
              <a:srgbClr val="0B4089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0" name="ul_2b"/>
          <p:cNvSpPr/>
          <p:nvPr/>
        </p:nvSpPr>
        <p:spPr>
          <a:xfrm>
            <a:off x="10372725" y="4097655"/>
            <a:ext cx="3419475" cy="0"/>
          </a:xfrm>
          <a:prstGeom prst="line">
            <a:avLst/>
          </a:prstGeom>
          <a:noFill/>
          <a:ln w="20320">
            <a:solidFill>
              <a:srgbClr val="0291C7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1" name="sep_2b"/>
          <p:cNvSpPr/>
          <p:nvPr/>
        </p:nvSpPr>
        <p:spPr>
          <a:xfrm>
            <a:off x="12045315" y="4324350"/>
            <a:ext cx="0" cy="638175"/>
          </a:xfrm>
          <a:prstGeom prst="line">
            <a:avLst/>
          </a:prstGeom>
          <a:noFill/>
          <a:ln w="12700">
            <a:solidFill>
              <a:srgbClr val="264D6D"/>
            </a:solidFill>
            <a:prstDash val="lgDash"/>
          </a:ln>
        </p:spPr>
        <p:txBody>
          <a:bodyPr/>
          <a:lstStyle/>
          <a:p>
            <a:endParaRPr/>
          </a:p>
        </p:txBody>
      </p:sp>
      <p:sp>
        <p:nvSpPr>
          <p:cNvPr id="182" name="badge_3"/>
          <p:cNvSpPr/>
          <p:nvPr/>
        </p:nvSpPr>
        <p:spPr>
          <a:xfrm>
            <a:off x="276225" y="6005513"/>
            <a:ext cx="566738" cy="566738"/>
          </a:xfrm>
          <a:prstGeom prst="ellipse">
            <a:avLst/>
          </a:prstGeom>
          <a:solidFill>
            <a:srgbClr val="FDE3E0"/>
          </a:solidFill>
          <a:ln w="38100">
            <a:solidFill>
              <a:srgbClr val="8E1310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3" name="sep_3_4a"/>
          <p:cNvSpPr/>
          <p:nvPr/>
        </p:nvSpPr>
        <p:spPr>
          <a:xfrm>
            <a:off x="6610350" y="6496050"/>
            <a:ext cx="0" cy="3133725"/>
          </a:xfrm>
          <a:prstGeom prst="line">
            <a:avLst/>
          </a:prstGeom>
          <a:noFill/>
          <a:ln w="14604">
            <a:solidFill>
              <a:srgbClr val="5F6E80"/>
            </a:solidFill>
            <a:prstDash val="lgDash"/>
          </a:ln>
        </p:spPr>
        <p:txBody>
          <a:bodyPr/>
          <a:lstStyle/>
          <a:p>
            <a:endParaRPr/>
          </a:p>
        </p:txBody>
      </p:sp>
      <p:sp>
        <p:nvSpPr>
          <p:cNvPr id="184" name="badge_4a"/>
          <p:cNvSpPr/>
          <p:nvPr/>
        </p:nvSpPr>
        <p:spPr>
          <a:xfrm>
            <a:off x="6786563" y="6481762"/>
            <a:ext cx="509587" cy="514350"/>
          </a:xfrm>
          <a:prstGeom prst="ellipse">
            <a:avLst/>
          </a:prstGeom>
          <a:solidFill>
            <a:srgbClr val="C7E8FD"/>
          </a:solidFill>
          <a:ln w="33020">
            <a:solidFill>
              <a:srgbClr val="0A3D8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5" name="ul_4a"/>
          <p:cNvSpPr/>
          <p:nvPr/>
        </p:nvSpPr>
        <p:spPr>
          <a:xfrm>
            <a:off x="7439025" y="6741795"/>
            <a:ext cx="2657475" cy="0"/>
          </a:xfrm>
          <a:prstGeom prst="line">
            <a:avLst/>
          </a:prstGeom>
          <a:noFill/>
          <a:ln w="20320">
            <a:solidFill>
              <a:srgbClr val="1E9BD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6" name="sep_4a_4b"/>
          <p:cNvSpPr/>
          <p:nvPr/>
        </p:nvSpPr>
        <p:spPr>
          <a:xfrm>
            <a:off x="10367010" y="6276975"/>
            <a:ext cx="0" cy="3390900"/>
          </a:xfrm>
          <a:prstGeom prst="line">
            <a:avLst/>
          </a:prstGeom>
          <a:noFill/>
          <a:ln w="14604">
            <a:solidFill>
              <a:srgbClr val="5F6E80"/>
            </a:solidFill>
            <a:prstDash val="lgDash"/>
          </a:ln>
        </p:spPr>
        <p:txBody>
          <a:bodyPr/>
          <a:lstStyle/>
          <a:p>
            <a:endParaRPr/>
          </a:p>
        </p:txBody>
      </p:sp>
      <p:sp>
        <p:nvSpPr>
          <p:cNvPr id="187" name="badge_4b"/>
          <p:cNvSpPr/>
          <p:nvPr/>
        </p:nvSpPr>
        <p:spPr>
          <a:xfrm>
            <a:off x="10510838" y="6310312"/>
            <a:ext cx="514350" cy="523875"/>
          </a:xfrm>
          <a:prstGeom prst="ellipse">
            <a:avLst/>
          </a:prstGeom>
          <a:solidFill>
            <a:srgbClr val="C6E8FD"/>
          </a:solidFill>
          <a:ln w="33020">
            <a:solidFill>
              <a:srgbClr val="0B418E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8" name="ul_4b"/>
          <p:cNvSpPr/>
          <p:nvPr/>
        </p:nvSpPr>
        <p:spPr>
          <a:xfrm>
            <a:off x="11134725" y="6656070"/>
            <a:ext cx="2667000" cy="0"/>
          </a:xfrm>
          <a:prstGeom prst="line">
            <a:avLst/>
          </a:prstGeom>
          <a:noFill/>
          <a:ln w="20320">
            <a:solidFill>
              <a:srgbClr val="3996E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89" name="route_lm_stub"/>
          <p:cNvSpPr/>
          <p:nvPr/>
        </p:nvSpPr>
        <p:spPr>
          <a:xfrm>
            <a:off x="4881562" y="5114925"/>
            <a:ext cx="0" cy="266700"/>
          </a:xfrm>
          <a:prstGeom prst="line">
            <a:avLst/>
          </a:prstGeom>
          <a:noFill/>
          <a:ln w="27940">
            <a:solidFill>
              <a:srgbClr val="0A3F94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90" name="route_main"/>
          <p:cNvSpPr/>
          <p:nvPr/>
        </p:nvSpPr>
        <p:spPr>
          <a:xfrm>
            <a:off x="4872038" y="5366385"/>
            <a:ext cx="3736658" cy="62865"/>
          </a:xfrm>
          <a:custGeom>
            <a:avLst/>
            <a:gdLst/>
            <a:ahLst/>
            <a:cxnLst/>
            <a:rect l="l" t="t" r="r" b="b"/>
            <a:pathLst>
              <a:path w="21600" h="21600" fill="none">
                <a:moveTo>
                  <a:pt x="0" y="0"/>
                </a:moveTo>
                <a:cubicBezTo>
                  <a:pt x="7108" y="0"/>
                  <a:pt x="14216" y="0"/>
                  <a:pt x="21325" y="0"/>
                </a:cubicBezTo>
                <a:cubicBezTo>
                  <a:pt x="21495" y="0"/>
                  <a:pt x="21600" y="6218"/>
                  <a:pt x="21600" y="16364"/>
                </a:cubicBezTo>
                <a:cubicBezTo>
                  <a:pt x="21600" y="18109"/>
                  <a:pt x="21600" y="19855"/>
                  <a:pt x="21600" y="21600"/>
                </a:cubicBezTo>
              </a:path>
            </a:pathLst>
          </a:custGeom>
          <a:noFill/>
          <a:ln w="34290">
            <a:solidFill>
              <a:srgbClr val="006DD6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91" name="route_table_v"/>
          <p:cNvSpPr/>
          <p:nvPr/>
        </p:nvSpPr>
        <p:spPr>
          <a:xfrm>
            <a:off x="7510463" y="4691063"/>
            <a:ext cx="0" cy="676275"/>
          </a:xfrm>
          <a:prstGeom prst="line">
            <a:avLst/>
          </a:prstGeom>
          <a:noFill/>
          <a:ln w="50800">
            <a:solidFill>
              <a:srgbClr val="0073E3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92" name="route_branch"/>
          <p:cNvSpPr/>
          <p:nvPr/>
        </p:nvSpPr>
        <p:spPr>
          <a:xfrm>
            <a:off x="8608695" y="5638800"/>
            <a:ext cx="2340292" cy="171450"/>
          </a:xfrm>
          <a:custGeom>
            <a:avLst/>
            <a:gdLst/>
            <a:ahLst/>
            <a:cxnLst/>
            <a:rect l="l" t="t" r="r" b="b"/>
            <a:pathLst>
              <a:path w="21600" h="21600" fill="none">
                <a:moveTo>
                  <a:pt x="0" y="0"/>
                </a:moveTo>
                <a:cubicBezTo>
                  <a:pt x="0" y="1200"/>
                  <a:pt x="0" y="2400"/>
                  <a:pt x="0" y="3600"/>
                </a:cubicBezTo>
                <a:cubicBezTo>
                  <a:pt x="0" y="9600"/>
                  <a:pt x="237" y="12720"/>
                  <a:pt x="809" y="12720"/>
                </a:cubicBezTo>
                <a:cubicBezTo>
                  <a:pt x="7563" y="12720"/>
                  <a:pt x="14318" y="12720"/>
                  <a:pt x="21073" y="12720"/>
                </a:cubicBezTo>
                <a:cubicBezTo>
                  <a:pt x="21398" y="12720"/>
                  <a:pt x="21600" y="15480"/>
                  <a:pt x="21600" y="19920"/>
                </a:cubicBezTo>
                <a:cubicBezTo>
                  <a:pt x="21600" y="20480"/>
                  <a:pt x="21600" y="21040"/>
                  <a:pt x="21600" y="21600"/>
                </a:cubicBezTo>
              </a:path>
            </a:pathLst>
          </a:custGeom>
          <a:noFill/>
          <a:ln w="43180">
            <a:solidFill>
              <a:srgbClr val="0077E2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93" name="route_mms_stub"/>
          <p:cNvSpPr/>
          <p:nvPr/>
        </p:nvSpPr>
        <p:spPr>
          <a:xfrm>
            <a:off x="10953750" y="5957888"/>
            <a:ext cx="247650" cy="0"/>
          </a:xfrm>
          <a:prstGeom prst="line">
            <a:avLst/>
          </a:prstGeom>
          <a:noFill/>
          <a:ln w="30480">
            <a:solidFill>
              <a:srgbClr val="0A7FEA"/>
            </a:solidFill>
          </a:ln>
        </p:spPr>
        <p:txBody>
          <a:bodyPr/>
          <a:lstStyle/>
          <a:p>
            <a:endParaRPr/>
          </a:p>
        </p:txBody>
      </p:sp>
      <p:cxnSp>
        <p:nvCxnSpPr>
          <p:cNvPr id="194" name="arrow_a1"/>
          <p:cNvCxnSpPr/>
          <p:nvPr/>
        </p:nvCxnSpPr>
        <p:spPr>
          <a:xfrm>
            <a:off x="3257550" y="3609975"/>
            <a:ext cx="409575" cy="0"/>
          </a:xfrm>
          <a:prstGeom prst="line">
            <a:avLst/>
          </a:prstGeom>
          <a:noFill/>
          <a:ln w="53975">
            <a:solidFill>
              <a:srgbClr val="0C3A73"/>
            </a:solidFill>
            <a:tailEnd type="triangle" w="lg" len="med"/>
          </a:ln>
        </p:spPr>
      </p:cxnSp>
      <p:sp>
        <p:nvSpPr>
          <p:cNvPr id="195" name="brace_lm"/>
          <p:cNvSpPr/>
          <p:nvPr/>
        </p:nvSpPr>
        <p:spPr>
          <a:xfrm>
            <a:off x="3678555" y="2466975"/>
            <a:ext cx="198120" cy="2498408"/>
          </a:xfrm>
          <a:custGeom>
            <a:avLst/>
            <a:gdLst/>
            <a:ahLst/>
            <a:cxnLst/>
            <a:rect l="l" t="t" r="r" b="b"/>
            <a:pathLst>
              <a:path w="21600" h="21600" fill="none">
                <a:moveTo>
                  <a:pt x="21081" y="0"/>
                </a:moveTo>
                <a:cubicBezTo>
                  <a:pt x="14331" y="41"/>
                  <a:pt x="8100" y="412"/>
                  <a:pt x="7685" y="1235"/>
                </a:cubicBezTo>
                <a:cubicBezTo>
                  <a:pt x="7685" y="4175"/>
                  <a:pt x="7685" y="7107"/>
                  <a:pt x="7685" y="10047"/>
                </a:cubicBezTo>
                <a:cubicBezTo>
                  <a:pt x="7477" y="10376"/>
                  <a:pt x="3946" y="10664"/>
                  <a:pt x="0" y="10804"/>
                </a:cubicBezTo>
                <a:cubicBezTo>
                  <a:pt x="3946" y="10952"/>
                  <a:pt x="7477" y="11199"/>
                  <a:pt x="7788" y="11570"/>
                </a:cubicBezTo>
                <a:cubicBezTo>
                  <a:pt x="8100" y="14576"/>
                  <a:pt x="8308" y="17581"/>
                  <a:pt x="8619" y="20587"/>
                </a:cubicBezTo>
                <a:cubicBezTo>
                  <a:pt x="9138" y="21164"/>
                  <a:pt x="14331" y="21534"/>
                  <a:pt x="21600" y="21600"/>
                </a:cubicBezTo>
              </a:path>
            </a:pathLst>
          </a:custGeom>
          <a:noFill/>
          <a:ln w="33020">
            <a:solidFill>
              <a:srgbClr val="111111"/>
            </a:solidFill>
          </a:ln>
        </p:spPr>
        <p:txBody>
          <a:bodyPr/>
          <a:lstStyle/>
          <a:p>
            <a:endParaRPr/>
          </a:p>
        </p:txBody>
      </p:sp>
      <p:cxnSp>
        <p:nvCxnSpPr>
          <p:cNvPr id="196" name="arrow_a2"/>
          <p:cNvCxnSpPr/>
          <p:nvPr/>
        </p:nvCxnSpPr>
        <p:spPr>
          <a:xfrm>
            <a:off x="5838825" y="3619500"/>
            <a:ext cx="361950" cy="0"/>
          </a:xfrm>
          <a:prstGeom prst="line">
            <a:avLst/>
          </a:prstGeom>
          <a:noFill/>
          <a:ln w="38100">
            <a:solidFill>
              <a:srgbClr val="0F3A75"/>
            </a:solidFill>
            <a:tailEnd type="triangle" w="lg" len="med"/>
          </a:ln>
        </p:spPr>
      </p:cxnSp>
      <p:cxnSp>
        <p:nvCxnSpPr>
          <p:cNvPr id="197" name="arrow_a3"/>
          <p:cNvCxnSpPr/>
          <p:nvPr/>
        </p:nvCxnSpPr>
        <p:spPr>
          <a:xfrm>
            <a:off x="9072562" y="3571875"/>
            <a:ext cx="319088" cy="0"/>
          </a:xfrm>
          <a:prstGeom prst="line">
            <a:avLst/>
          </a:prstGeom>
          <a:noFill/>
          <a:ln w="47625">
            <a:solidFill>
              <a:srgbClr val="0D3368"/>
            </a:solidFill>
            <a:tailEnd type="triangle" w="med" len="med"/>
          </a:ln>
        </p:spPr>
      </p:cxnSp>
      <p:sp>
        <p:nvSpPr>
          <p:cNvPr id="198" name="brace_big"/>
          <p:cNvSpPr/>
          <p:nvPr/>
        </p:nvSpPr>
        <p:spPr>
          <a:xfrm>
            <a:off x="9418320" y="1323975"/>
            <a:ext cx="220980" cy="4164330"/>
          </a:xfrm>
          <a:custGeom>
            <a:avLst/>
            <a:gdLst/>
            <a:ahLst/>
            <a:cxnLst/>
            <a:rect l="l" t="t" r="r" b="b"/>
            <a:pathLst>
              <a:path w="21600" h="21600" fill="none">
                <a:moveTo>
                  <a:pt x="21600" y="0"/>
                </a:moveTo>
                <a:cubicBezTo>
                  <a:pt x="15083" y="15"/>
                  <a:pt x="8566" y="198"/>
                  <a:pt x="7821" y="642"/>
                </a:cubicBezTo>
                <a:cubicBezTo>
                  <a:pt x="7914" y="4165"/>
                  <a:pt x="7914" y="7692"/>
                  <a:pt x="8007" y="11215"/>
                </a:cubicBezTo>
                <a:cubicBezTo>
                  <a:pt x="7821" y="11413"/>
                  <a:pt x="3910" y="11571"/>
                  <a:pt x="0" y="11635"/>
                </a:cubicBezTo>
                <a:cubicBezTo>
                  <a:pt x="3910" y="11709"/>
                  <a:pt x="8007" y="11857"/>
                  <a:pt x="8193" y="12055"/>
                </a:cubicBezTo>
                <a:cubicBezTo>
                  <a:pt x="8379" y="15054"/>
                  <a:pt x="8659" y="18048"/>
                  <a:pt x="8845" y="21047"/>
                </a:cubicBezTo>
                <a:cubicBezTo>
                  <a:pt x="9124" y="21343"/>
                  <a:pt x="12290" y="21556"/>
                  <a:pt x="17410" y="21600"/>
                </a:cubicBezTo>
              </a:path>
            </a:pathLst>
          </a:custGeom>
          <a:noFill/>
          <a:ln w="35560">
            <a:solidFill>
              <a:srgbClr val="111111"/>
            </a:solidFill>
          </a:ln>
        </p:spPr>
        <p:txBody>
          <a:bodyPr/>
          <a:lstStyle/>
          <a:p>
            <a:endParaRPr/>
          </a:p>
        </p:txBody>
      </p:sp>
      <p:cxnSp>
        <p:nvCxnSpPr>
          <p:cNvPr id="199" name="arrow_hm_to_scatter"/>
          <p:cNvCxnSpPr/>
          <p:nvPr/>
        </p:nvCxnSpPr>
        <p:spPr>
          <a:xfrm>
            <a:off x="11715750" y="2771775"/>
            <a:ext cx="476250" cy="0"/>
          </a:xfrm>
          <a:prstGeom prst="line">
            <a:avLst/>
          </a:prstGeom>
          <a:noFill/>
          <a:ln w="20320">
            <a:solidFill>
              <a:srgbClr val="0A3F8A"/>
            </a:solidFill>
            <a:tailEnd type="triangle" w="lg" len="lg"/>
          </a:ln>
        </p:spPr>
      </p:cxnSp>
      <p:cxnSp>
        <p:nvCxnSpPr>
          <p:cNvPr id="200" name="axis_y"/>
          <p:cNvCxnSpPr/>
          <p:nvPr/>
        </p:nvCxnSpPr>
        <p:spPr>
          <a:xfrm flipV="1">
            <a:off x="12445365" y="2100262"/>
            <a:ext cx="0" cy="1381125"/>
          </a:xfrm>
          <a:prstGeom prst="line">
            <a:avLst/>
          </a:prstGeom>
          <a:noFill/>
          <a:ln w="30480">
            <a:solidFill>
              <a:srgbClr val="0A0A0A"/>
            </a:solidFill>
            <a:tailEnd type="triangle" w="med" len="med"/>
          </a:ln>
        </p:spPr>
      </p:cxnSp>
      <p:cxnSp>
        <p:nvCxnSpPr>
          <p:cNvPr id="201" name="axis_x"/>
          <p:cNvCxnSpPr/>
          <p:nvPr/>
        </p:nvCxnSpPr>
        <p:spPr>
          <a:xfrm>
            <a:off x="12249150" y="3320415"/>
            <a:ext cx="1552575" cy="0"/>
          </a:xfrm>
          <a:prstGeom prst="line">
            <a:avLst/>
          </a:prstGeom>
          <a:noFill/>
          <a:ln w="30480">
            <a:solidFill>
              <a:srgbClr val="0A0A0A"/>
            </a:solidFill>
            <a:tailEnd type="triangle" w="med" len="med"/>
          </a:ln>
        </p:spPr>
      </p:cxnSp>
      <p:cxnSp>
        <p:nvCxnSpPr>
          <p:cNvPr id="202" name="arrow_to_sro"/>
          <p:cNvCxnSpPr/>
          <p:nvPr/>
        </p:nvCxnSpPr>
        <p:spPr>
          <a:xfrm>
            <a:off x="3000375" y="8256270"/>
            <a:ext cx="461963" cy="0"/>
          </a:xfrm>
          <a:prstGeom prst="line">
            <a:avLst/>
          </a:prstGeom>
          <a:noFill/>
          <a:ln w="38100">
            <a:solidFill>
              <a:srgbClr val="0B3466"/>
            </a:solidFill>
            <a:tailEnd type="triangle" w="lg" len="lg"/>
          </a:ln>
        </p:spPr>
      </p:cxnSp>
      <p:sp>
        <p:nvSpPr>
          <p:cNvPr id="203" name="sro_bullet_1"/>
          <p:cNvSpPr/>
          <p:nvPr/>
        </p:nvSpPr>
        <p:spPr>
          <a:xfrm>
            <a:off x="3852862" y="8088630"/>
            <a:ext cx="114300" cy="120015"/>
          </a:xfrm>
          <a:prstGeom prst="ellipse">
            <a:avLst/>
          </a:prstGeom>
          <a:noFill/>
          <a:ln w="24130">
            <a:solidFill>
              <a:srgbClr val="0A1E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4" name="sro_bullet_2"/>
          <p:cNvSpPr/>
          <p:nvPr/>
        </p:nvSpPr>
        <p:spPr>
          <a:xfrm>
            <a:off x="3852862" y="8283893"/>
            <a:ext cx="114300" cy="120015"/>
          </a:xfrm>
          <a:prstGeom prst="ellipse">
            <a:avLst/>
          </a:prstGeom>
          <a:noFill/>
          <a:ln w="24130">
            <a:solidFill>
              <a:srgbClr val="0A1E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5" name="sro_bullet_3"/>
          <p:cNvSpPr/>
          <p:nvPr/>
        </p:nvSpPr>
        <p:spPr>
          <a:xfrm>
            <a:off x="3852862" y="8483918"/>
            <a:ext cx="114300" cy="120015"/>
          </a:xfrm>
          <a:prstGeom prst="ellipse">
            <a:avLst/>
          </a:prstGeom>
          <a:noFill/>
          <a:ln w="24130">
            <a:solidFill>
              <a:srgbClr val="0A1E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6" name="sro_bullet_4"/>
          <p:cNvSpPr/>
          <p:nvPr/>
        </p:nvSpPr>
        <p:spPr>
          <a:xfrm>
            <a:off x="3852862" y="8679180"/>
            <a:ext cx="114300" cy="120015"/>
          </a:xfrm>
          <a:prstGeom prst="ellipse">
            <a:avLst/>
          </a:prstGeom>
          <a:noFill/>
          <a:ln w="24130">
            <a:solidFill>
              <a:srgbClr val="0A1E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7" name="sro_bullet_5"/>
          <p:cNvSpPr/>
          <p:nvPr/>
        </p:nvSpPr>
        <p:spPr>
          <a:xfrm>
            <a:off x="3852862" y="8879205"/>
            <a:ext cx="114300" cy="120015"/>
          </a:xfrm>
          <a:prstGeom prst="ellipse">
            <a:avLst/>
          </a:prstGeom>
          <a:noFill/>
          <a:ln w="24130">
            <a:solidFill>
              <a:srgbClr val="0A1E7D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8" name="ball_bullet_1"/>
          <p:cNvSpPr/>
          <p:nvPr/>
        </p:nvSpPr>
        <p:spPr>
          <a:xfrm>
            <a:off x="5224462" y="8179118"/>
            <a:ext cx="133350" cy="139065"/>
          </a:xfrm>
          <a:prstGeom prst="ellipse">
            <a:avLst/>
          </a:prstGeom>
          <a:noFill/>
          <a:ln w="27940">
            <a:solidFill>
              <a:srgbClr val="B5350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09" name="ball_bullet_2"/>
          <p:cNvSpPr/>
          <p:nvPr/>
        </p:nvSpPr>
        <p:spPr>
          <a:xfrm>
            <a:off x="5224462" y="8417243"/>
            <a:ext cx="133350" cy="139065"/>
          </a:xfrm>
          <a:prstGeom prst="ellipse">
            <a:avLst/>
          </a:prstGeom>
          <a:noFill/>
          <a:ln w="27940">
            <a:solidFill>
              <a:srgbClr val="B5350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10" name="ball_bullet_3"/>
          <p:cNvSpPr/>
          <p:nvPr/>
        </p:nvSpPr>
        <p:spPr>
          <a:xfrm>
            <a:off x="5224462" y="8660130"/>
            <a:ext cx="133350" cy="139065"/>
          </a:xfrm>
          <a:prstGeom prst="ellipse">
            <a:avLst/>
          </a:prstGeom>
          <a:noFill/>
          <a:ln w="27940">
            <a:solidFill>
              <a:srgbClr val="B5350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11" name="brace_bottom"/>
          <p:cNvSpPr/>
          <p:nvPr/>
        </p:nvSpPr>
        <p:spPr>
          <a:xfrm>
            <a:off x="3505200" y="9167812"/>
            <a:ext cx="2990850" cy="204788"/>
          </a:xfrm>
          <a:custGeom>
            <a:avLst/>
            <a:gdLst/>
            <a:ahLst/>
            <a:cxnLst/>
            <a:rect l="l" t="t" r="r" b="b"/>
            <a:pathLst>
              <a:path w="21600" h="21600" fill="none">
                <a:moveTo>
                  <a:pt x="0" y="0"/>
                </a:moveTo>
                <a:cubicBezTo>
                  <a:pt x="34" y="6530"/>
                  <a:pt x="344" y="10750"/>
                  <a:pt x="825" y="11353"/>
                </a:cubicBezTo>
                <a:cubicBezTo>
                  <a:pt x="3900" y="11654"/>
                  <a:pt x="6968" y="11855"/>
                  <a:pt x="10043" y="12156"/>
                </a:cubicBezTo>
                <a:cubicBezTo>
                  <a:pt x="10318" y="12558"/>
                  <a:pt x="10490" y="16577"/>
                  <a:pt x="10594" y="21600"/>
                </a:cubicBezTo>
                <a:cubicBezTo>
                  <a:pt x="10697" y="16577"/>
                  <a:pt x="10869" y="13362"/>
                  <a:pt x="11144" y="13161"/>
                </a:cubicBezTo>
                <a:cubicBezTo>
                  <a:pt x="14308" y="12860"/>
                  <a:pt x="17473" y="12458"/>
                  <a:pt x="20637" y="12156"/>
                </a:cubicBezTo>
                <a:cubicBezTo>
                  <a:pt x="21118" y="11855"/>
                  <a:pt x="21531" y="7535"/>
                  <a:pt x="21600" y="0"/>
                </a:cubicBezTo>
              </a:path>
            </a:pathLst>
          </a:custGeom>
          <a:noFill/>
          <a:ln w="27940">
            <a:solidFill>
              <a:srgbClr val="111111"/>
            </a:solidFill>
          </a:ln>
        </p:spPr>
        <p:txBody>
          <a:bodyPr/>
          <a:lstStyle/>
          <a:p>
            <a:endParaRPr/>
          </a:p>
        </p:txBody>
      </p:sp>
      <p:cxnSp>
        <p:nvCxnSpPr>
          <p:cNvPr id="212" name="arrow_to_4a_card"/>
          <p:cNvCxnSpPr/>
          <p:nvPr/>
        </p:nvCxnSpPr>
        <p:spPr>
          <a:xfrm>
            <a:off x="6524625" y="8191500"/>
            <a:ext cx="212725" cy="0"/>
          </a:xfrm>
          <a:prstGeom prst="line">
            <a:avLst/>
          </a:prstGeom>
          <a:noFill/>
          <a:ln w="30480">
            <a:solidFill>
              <a:srgbClr val="0B3570"/>
            </a:solidFill>
            <a:tailEnd type="triangle" w="lg" len="med"/>
          </a:ln>
        </p:spPr>
      </p:cxnSp>
      <p:cxnSp>
        <p:nvCxnSpPr>
          <p:cNvPr id="213" name="arrow_4a_double"/>
          <p:cNvCxnSpPr/>
          <p:nvPr/>
        </p:nvCxnSpPr>
        <p:spPr>
          <a:xfrm>
            <a:off x="8223250" y="8386762"/>
            <a:ext cx="730250" cy="0"/>
          </a:xfrm>
          <a:prstGeom prst="line">
            <a:avLst/>
          </a:prstGeom>
          <a:noFill/>
          <a:ln w="27940">
            <a:solidFill>
              <a:srgbClr val="0C3B82"/>
            </a:solidFill>
            <a:headEnd type="triangle" w="lg" len="med"/>
            <a:tailEnd type="triangle" w="lg" len="med"/>
          </a:ln>
        </p:spPr>
      </p:cxnSp>
      <p:cxnSp>
        <p:nvCxnSpPr>
          <p:cNvPr id="214" name="arrow_4b_sro"/>
          <p:cNvCxnSpPr/>
          <p:nvPr/>
        </p:nvCxnSpPr>
        <p:spPr>
          <a:xfrm>
            <a:off x="11896725" y="7658100"/>
            <a:ext cx="609600" cy="0"/>
          </a:xfrm>
          <a:prstGeom prst="line">
            <a:avLst/>
          </a:prstGeom>
          <a:noFill/>
          <a:ln w="26670">
            <a:solidFill>
              <a:srgbClr val="0B3A80"/>
            </a:solidFill>
            <a:headEnd type="triangle" w="lg" len="lg"/>
            <a:tailEnd type="triangle" w="lg" len="lg"/>
          </a:ln>
        </p:spPr>
      </p:cxnSp>
      <p:cxnSp>
        <p:nvCxnSpPr>
          <p:cNvPr id="215" name="arrow_4b_ball"/>
          <p:cNvCxnSpPr/>
          <p:nvPr/>
        </p:nvCxnSpPr>
        <p:spPr>
          <a:xfrm>
            <a:off x="11896725" y="8910638"/>
            <a:ext cx="600075" cy="0"/>
          </a:xfrm>
          <a:prstGeom prst="line">
            <a:avLst/>
          </a:prstGeom>
          <a:noFill/>
          <a:ln w="29209">
            <a:solidFill>
              <a:srgbClr val="0B3A80"/>
            </a:solidFill>
            <a:headEnd type="triangle" w="lg" len="lg"/>
            <a:tailEnd type="triangle" w="lg" len="lg"/>
          </a:ln>
        </p:spPr>
      </p:cxnSp>
      <p:cxnSp>
        <p:nvCxnSpPr>
          <p:cNvPr id="216" name="arrow_to_4a"/>
          <p:cNvCxnSpPr/>
          <p:nvPr/>
        </p:nvCxnSpPr>
        <p:spPr>
          <a:xfrm>
            <a:off x="8608695" y="5347335"/>
            <a:ext cx="0" cy="1091565"/>
          </a:xfrm>
          <a:prstGeom prst="line">
            <a:avLst/>
          </a:prstGeom>
          <a:noFill/>
          <a:ln w="57150">
            <a:solidFill>
              <a:srgbClr val="0071E6"/>
            </a:solidFill>
            <a:tailEnd type="triangle" w="med" len="med"/>
          </a:ln>
        </p:spPr>
      </p:cxnSp>
      <p:cxnSp>
        <p:nvCxnSpPr>
          <p:cNvPr id="217" name="arrow_to_4b"/>
          <p:cNvCxnSpPr/>
          <p:nvPr/>
        </p:nvCxnSpPr>
        <p:spPr>
          <a:xfrm>
            <a:off x="10948988" y="5781675"/>
            <a:ext cx="0" cy="528638"/>
          </a:xfrm>
          <a:prstGeom prst="line">
            <a:avLst/>
          </a:prstGeom>
          <a:noFill/>
          <a:ln w="57150">
            <a:solidFill>
              <a:srgbClr val="0073E8"/>
            </a:solidFill>
            <a:tailEnd type="triangle" w="med" len="sm"/>
          </a:ln>
        </p:spPr>
      </p:cxnSp>
      <p:pic>
        <p:nvPicPr>
          <p:cNvPr id="218" name="paradigm card stack"/>
          <p:cNvPicPr/>
          <p:nvPr/>
        </p:nvPicPr>
        <p:blipFill>
          <a:blip r:embed="rId7"/>
          <a:stretch>
            <a:fillRect/>
          </a:stretch>
        </p:blipFill>
        <p:spPr>
          <a:xfrm>
            <a:off x="207645" y="2146935"/>
            <a:ext cx="3138488" cy="3296602"/>
          </a:xfrm>
          <a:prstGeom prst="rect">
            <a:avLst/>
          </a:prstGeom>
        </p:spPr>
      </p:pic>
      <p:sp>
        <p:nvSpPr>
          <p:cNvPr id="219" name="scatter_ell_blue"/>
          <p:cNvSpPr/>
          <p:nvPr/>
        </p:nvSpPr>
        <p:spPr>
          <a:xfrm>
            <a:off x="12576810" y="2311717"/>
            <a:ext cx="530542" cy="532448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15628" y="6028"/>
                </a:moveTo>
                <a:lnTo>
                  <a:pt x="16481" y="6878"/>
                </a:lnTo>
                <a:lnTo>
                  <a:pt x="17257" y="7767"/>
                </a:lnTo>
                <a:lnTo>
                  <a:pt x="17994" y="8694"/>
                </a:lnTo>
                <a:lnTo>
                  <a:pt x="18653" y="9621"/>
                </a:lnTo>
                <a:lnTo>
                  <a:pt x="19273" y="10549"/>
                </a:lnTo>
                <a:lnTo>
                  <a:pt x="19816" y="11515"/>
                </a:lnTo>
                <a:lnTo>
                  <a:pt x="20320" y="12442"/>
                </a:lnTo>
                <a:lnTo>
                  <a:pt x="20708" y="13370"/>
                </a:lnTo>
                <a:lnTo>
                  <a:pt x="21057" y="14258"/>
                </a:lnTo>
                <a:lnTo>
                  <a:pt x="21329" y="15147"/>
                </a:lnTo>
                <a:lnTo>
                  <a:pt x="21484" y="15997"/>
                </a:lnTo>
                <a:lnTo>
                  <a:pt x="21600" y="16809"/>
                </a:lnTo>
                <a:lnTo>
                  <a:pt x="21600" y="17581"/>
                </a:lnTo>
                <a:lnTo>
                  <a:pt x="21561" y="18277"/>
                </a:lnTo>
                <a:lnTo>
                  <a:pt x="21406" y="18934"/>
                </a:lnTo>
                <a:lnTo>
                  <a:pt x="21173" y="19513"/>
                </a:lnTo>
                <a:lnTo>
                  <a:pt x="20863" y="20054"/>
                </a:lnTo>
                <a:lnTo>
                  <a:pt x="20475" y="20518"/>
                </a:lnTo>
                <a:lnTo>
                  <a:pt x="20010" y="20866"/>
                </a:lnTo>
                <a:lnTo>
                  <a:pt x="19506" y="21175"/>
                </a:lnTo>
                <a:lnTo>
                  <a:pt x="18885" y="21407"/>
                </a:lnTo>
                <a:lnTo>
                  <a:pt x="18226" y="21561"/>
                </a:lnTo>
                <a:lnTo>
                  <a:pt x="17528" y="21600"/>
                </a:lnTo>
                <a:lnTo>
                  <a:pt x="16753" y="21600"/>
                </a:lnTo>
                <a:lnTo>
                  <a:pt x="15938" y="21484"/>
                </a:lnTo>
                <a:lnTo>
                  <a:pt x="15085" y="21330"/>
                </a:lnTo>
                <a:lnTo>
                  <a:pt x="14232" y="21059"/>
                </a:lnTo>
                <a:lnTo>
                  <a:pt x="13301" y="20711"/>
                </a:lnTo>
                <a:lnTo>
                  <a:pt x="12409" y="20286"/>
                </a:lnTo>
                <a:lnTo>
                  <a:pt x="11440" y="19784"/>
                </a:lnTo>
                <a:lnTo>
                  <a:pt x="10509" y="19243"/>
                </a:lnTo>
                <a:lnTo>
                  <a:pt x="9578" y="18625"/>
                </a:lnTo>
                <a:lnTo>
                  <a:pt x="8648" y="17929"/>
                </a:lnTo>
                <a:lnTo>
                  <a:pt x="7717" y="17195"/>
                </a:lnTo>
                <a:lnTo>
                  <a:pt x="6825" y="16422"/>
                </a:lnTo>
                <a:lnTo>
                  <a:pt x="5972" y="15611"/>
                </a:lnTo>
                <a:lnTo>
                  <a:pt x="5158" y="14722"/>
                </a:lnTo>
                <a:lnTo>
                  <a:pt x="4382" y="13833"/>
                </a:lnTo>
                <a:lnTo>
                  <a:pt x="3645" y="12906"/>
                </a:lnTo>
                <a:lnTo>
                  <a:pt x="2947" y="11979"/>
                </a:lnTo>
                <a:lnTo>
                  <a:pt x="2327" y="11051"/>
                </a:lnTo>
                <a:lnTo>
                  <a:pt x="1784" y="10124"/>
                </a:lnTo>
                <a:lnTo>
                  <a:pt x="1318" y="9158"/>
                </a:lnTo>
                <a:lnTo>
                  <a:pt x="892" y="8230"/>
                </a:lnTo>
                <a:lnTo>
                  <a:pt x="543" y="7342"/>
                </a:lnTo>
                <a:lnTo>
                  <a:pt x="310" y="6453"/>
                </a:lnTo>
                <a:lnTo>
                  <a:pt x="116" y="5603"/>
                </a:lnTo>
                <a:lnTo>
                  <a:pt x="0" y="4791"/>
                </a:lnTo>
                <a:lnTo>
                  <a:pt x="0" y="4057"/>
                </a:lnTo>
                <a:lnTo>
                  <a:pt x="78" y="3323"/>
                </a:lnTo>
                <a:lnTo>
                  <a:pt x="233" y="2666"/>
                </a:lnTo>
                <a:lnTo>
                  <a:pt x="465" y="2087"/>
                </a:lnTo>
                <a:lnTo>
                  <a:pt x="737" y="1584"/>
                </a:lnTo>
                <a:lnTo>
                  <a:pt x="1125" y="1121"/>
                </a:lnTo>
                <a:lnTo>
                  <a:pt x="1590" y="734"/>
                </a:lnTo>
                <a:lnTo>
                  <a:pt x="2133" y="425"/>
                </a:lnTo>
                <a:lnTo>
                  <a:pt x="2715" y="193"/>
                </a:lnTo>
                <a:lnTo>
                  <a:pt x="3374" y="77"/>
                </a:lnTo>
                <a:lnTo>
                  <a:pt x="4072" y="0"/>
                </a:lnTo>
                <a:lnTo>
                  <a:pt x="4847" y="0"/>
                </a:lnTo>
                <a:lnTo>
                  <a:pt x="5662" y="116"/>
                </a:lnTo>
                <a:lnTo>
                  <a:pt x="6515" y="309"/>
                </a:lnTo>
                <a:lnTo>
                  <a:pt x="7407" y="580"/>
                </a:lnTo>
                <a:lnTo>
                  <a:pt x="8299" y="927"/>
                </a:lnTo>
                <a:lnTo>
                  <a:pt x="9229" y="1314"/>
                </a:lnTo>
                <a:lnTo>
                  <a:pt x="10160" y="1816"/>
                </a:lnTo>
                <a:lnTo>
                  <a:pt x="11091" y="2357"/>
                </a:lnTo>
                <a:lnTo>
                  <a:pt x="12060" y="2975"/>
                </a:lnTo>
                <a:lnTo>
                  <a:pt x="12991" y="3671"/>
                </a:lnTo>
                <a:lnTo>
                  <a:pt x="13883" y="4405"/>
                </a:lnTo>
                <a:lnTo>
                  <a:pt x="14775" y="5178"/>
                </a:lnTo>
                <a:close/>
              </a:path>
            </a:pathLst>
          </a:custGeom>
          <a:solidFill>
            <a:srgbClr val="FFFFFF"/>
          </a:solidFill>
          <a:ln w="15875">
            <a:solidFill>
              <a:srgbClr val="1DA0E1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20" name="scatter_ell_yellow"/>
          <p:cNvSpPr/>
          <p:nvPr/>
        </p:nvSpPr>
        <p:spPr>
          <a:xfrm>
            <a:off x="13262610" y="2502218"/>
            <a:ext cx="481965" cy="47815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6019" y="5895"/>
                </a:moveTo>
                <a:lnTo>
                  <a:pt x="6873" y="5077"/>
                </a:lnTo>
                <a:lnTo>
                  <a:pt x="7769" y="4303"/>
                </a:lnTo>
                <a:lnTo>
                  <a:pt x="8666" y="3571"/>
                </a:lnTo>
                <a:lnTo>
                  <a:pt x="9605" y="2926"/>
                </a:lnTo>
                <a:lnTo>
                  <a:pt x="10544" y="2324"/>
                </a:lnTo>
                <a:lnTo>
                  <a:pt x="11483" y="1764"/>
                </a:lnTo>
                <a:lnTo>
                  <a:pt x="12422" y="1291"/>
                </a:lnTo>
                <a:lnTo>
                  <a:pt x="13361" y="861"/>
                </a:lnTo>
                <a:lnTo>
                  <a:pt x="14258" y="559"/>
                </a:lnTo>
                <a:lnTo>
                  <a:pt x="15154" y="301"/>
                </a:lnTo>
                <a:lnTo>
                  <a:pt x="15965" y="129"/>
                </a:lnTo>
                <a:lnTo>
                  <a:pt x="16776" y="43"/>
                </a:lnTo>
                <a:lnTo>
                  <a:pt x="17545" y="0"/>
                </a:lnTo>
                <a:lnTo>
                  <a:pt x="18270" y="86"/>
                </a:lnTo>
                <a:lnTo>
                  <a:pt x="18911" y="258"/>
                </a:lnTo>
                <a:lnTo>
                  <a:pt x="19508" y="473"/>
                </a:lnTo>
                <a:lnTo>
                  <a:pt x="20021" y="775"/>
                </a:lnTo>
                <a:lnTo>
                  <a:pt x="20490" y="1205"/>
                </a:lnTo>
                <a:lnTo>
                  <a:pt x="20832" y="1635"/>
                </a:lnTo>
                <a:lnTo>
                  <a:pt x="21173" y="2194"/>
                </a:lnTo>
                <a:lnTo>
                  <a:pt x="21387" y="2797"/>
                </a:lnTo>
                <a:lnTo>
                  <a:pt x="21515" y="3442"/>
                </a:lnTo>
                <a:lnTo>
                  <a:pt x="21600" y="4131"/>
                </a:lnTo>
                <a:lnTo>
                  <a:pt x="21557" y="4905"/>
                </a:lnTo>
                <a:lnTo>
                  <a:pt x="21472" y="5723"/>
                </a:lnTo>
                <a:lnTo>
                  <a:pt x="21258" y="6583"/>
                </a:lnTo>
                <a:lnTo>
                  <a:pt x="21002" y="7444"/>
                </a:lnTo>
                <a:lnTo>
                  <a:pt x="20661" y="8347"/>
                </a:lnTo>
                <a:lnTo>
                  <a:pt x="20234" y="9294"/>
                </a:lnTo>
                <a:lnTo>
                  <a:pt x="19764" y="10241"/>
                </a:lnTo>
                <a:lnTo>
                  <a:pt x="19209" y="11144"/>
                </a:lnTo>
                <a:lnTo>
                  <a:pt x="18569" y="12091"/>
                </a:lnTo>
                <a:lnTo>
                  <a:pt x="17886" y="13037"/>
                </a:lnTo>
                <a:lnTo>
                  <a:pt x="17160" y="13941"/>
                </a:lnTo>
                <a:lnTo>
                  <a:pt x="16392" y="14845"/>
                </a:lnTo>
                <a:lnTo>
                  <a:pt x="15538" y="15705"/>
                </a:lnTo>
                <a:lnTo>
                  <a:pt x="14685" y="16523"/>
                </a:lnTo>
                <a:lnTo>
                  <a:pt x="13788" y="17297"/>
                </a:lnTo>
                <a:lnTo>
                  <a:pt x="12892" y="18029"/>
                </a:lnTo>
                <a:lnTo>
                  <a:pt x="11953" y="18674"/>
                </a:lnTo>
                <a:lnTo>
                  <a:pt x="11013" y="19276"/>
                </a:lnTo>
                <a:lnTo>
                  <a:pt x="10074" y="19836"/>
                </a:lnTo>
                <a:lnTo>
                  <a:pt x="9135" y="20309"/>
                </a:lnTo>
                <a:lnTo>
                  <a:pt x="8196" y="20739"/>
                </a:lnTo>
                <a:lnTo>
                  <a:pt x="7300" y="21041"/>
                </a:lnTo>
                <a:lnTo>
                  <a:pt x="6446" y="21299"/>
                </a:lnTo>
                <a:lnTo>
                  <a:pt x="5592" y="21471"/>
                </a:lnTo>
                <a:lnTo>
                  <a:pt x="4781" y="21557"/>
                </a:lnTo>
                <a:lnTo>
                  <a:pt x="4013" y="21600"/>
                </a:lnTo>
                <a:lnTo>
                  <a:pt x="3330" y="21514"/>
                </a:lnTo>
                <a:lnTo>
                  <a:pt x="2647" y="21342"/>
                </a:lnTo>
                <a:lnTo>
                  <a:pt x="2092" y="21127"/>
                </a:lnTo>
                <a:lnTo>
                  <a:pt x="1537" y="20825"/>
                </a:lnTo>
                <a:lnTo>
                  <a:pt x="1110" y="20395"/>
                </a:lnTo>
                <a:lnTo>
                  <a:pt x="726" y="19965"/>
                </a:lnTo>
                <a:lnTo>
                  <a:pt x="427" y="19406"/>
                </a:lnTo>
                <a:lnTo>
                  <a:pt x="213" y="18803"/>
                </a:lnTo>
                <a:lnTo>
                  <a:pt x="43" y="18158"/>
                </a:lnTo>
                <a:lnTo>
                  <a:pt x="0" y="17469"/>
                </a:lnTo>
                <a:lnTo>
                  <a:pt x="0" y="16695"/>
                </a:lnTo>
                <a:lnTo>
                  <a:pt x="128" y="15877"/>
                </a:lnTo>
                <a:lnTo>
                  <a:pt x="299" y="15017"/>
                </a:lnTo>
                <a:lnTo>
                  <a:pt x="555" y="14156"/>
                </a:lnTo>
                <a:lnTo>
                  <a:pt x="896" y="13253"/>
                </a:lnTo>
                <a:lnTo>
                  <a:pt x="1323" y="12306"/>
                </a:lnTo>
                <a:lnTo>
                  <a:pt x="1793" y="11359"/>
                </a:lnTo>
                <a:lnTo>
                  <a:pt x="2348" y="10456"/>
                </a:lnTo>
                <a:lnTo>
                  <a:pt x="2988" y="9509"/>
                </a:lnTo>
                <a:lnTo>
                  <a:pt x="3671" y="8563"/>
                </a:lnTo>
                <a:lnTo>
                  <a:pt x="4397" y="7659"/>
                </a:lnTo>
                <a:lnTo>
                  <a:pt x="5165" y="6755"/>
                </a:lnTo>
                <a:close/>
              </a:path>
            </a:pathLst>
          </a:custGeom>
          <a:solidFill>
            <a:srgbClr val="FFFFFF"/>
          </a:solidFill>
          <a:ln w="14604">
            <a:solidFill>
              <a:srgbClr val="FDB822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21" name="scatter_ell_orange"/>
          <p:cNvSpPr/>
          <p:nvPr/>
        </p:nvSpPr>
        <p:spPr>
          <a:xfrm>
            <a:off x="12591098" y="2915603"/>
            <a:ext cx="596265" cy="27051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21600" y="9735"/>
                </a:moveTo>
                <a:lnTo>
                  <a:pt x="21600" y="10648"/>
                </a:lnTo>
                <a:lnTo>
                  <a:pt x="21496" y="11637"/>
                </a:lnTo>
                <a:lnTo>
                  <a:pt x="21289" y="12549"/>
                </a:lnTo>
                <a:lnTo>
                  <a:pt x="21048" y="13462"/>
                </a:lnTo>
                <a:lnTo>
                  <a:pt x="20703" y="14375"/>
                </a:lnTo>
                <a:lnTo>
                  <a:pt x="20289" y="15211"/>
                </a:lnTo>
                <a:lnTo>
                  <a:pt x="19771" y="16048"/>
                </a:lnTo>
                <a:lnTo>
                  <a:pt x="19219" y="16885"/>
                </a:lnTo>
                <a:lnTo>
                  <a:pt x="18598" y="17645"/>
                </a:lnTo>
                <a:lnTo>
                  <a:pt x="17908" y="18330"/>
                </a:lnTo>
                <a:lnTo>
                  <a:pt x="17183" y="18938"/>
                </a:lnTo>
                <a:lnTo>
                  <a:pt x="16390" y="19546"/>
                </a:lnTo>
                <a:lnTo>
                  <a:pt x="15562" y="20079"/>
                </a:lnTo>
                <a:lnTo>
                  <a:pt x="14699" y="20535"/>
                </a:lnTo>
                <a:lnTo>
                  <a:pt x="13802" y="20839"/>
                </a:lnTo>
                <a:lnTo>
                  <a:pt x="12905" y="21144"/>
                </a:lnTo>
                <a:lnTo>
                  <a:pt x="11973" y="21372"/>
                </a:lnTo>
                <a:lnTo>
                  <a:pt x="11042" y="21524"/>
                </a:lnTo>
                <a:lnTo>
                  <a:pt x="10075" y="21600"/>
                </a:lnTo>
                <a:lnTo>
                  <a:pt x="9144" y="21524"/>
                </a:lnTo>
                <a:lnTo>
                  <a:pt x="8212" y="21448"/>
                </a:lnTo>
                <a:lnTo>
                  <a:pt x="7315" y="21220"/>
                </a:lnTo>
                <a:lnTo>
                  <a:pt x="6452" y="20915"/>
                </a:lnTo>
                <a:lnTo>
                  <a:pt x="5590" y="20611"/>
                </a:lnTo>
                <a:lnTo>
                  <a:pt x="4796" y="20155"/>
                </a:lnTo>
                <a:lnTo>
                  <a:pt x="4037" y="19699"/>
                </a:lnTo>
                <a:lnTo>
                  <a:pt x="3312" y="19090"/>
                </a:lnTo>
                <a:lnTo>
                  <a:pt x="2657" y="18482"/>
                </a:lnTo>
                <a:lnTo>
                  <a:pt x="2070" y="17797"/>
                </a:lnTo>
                <a:lnTo>
                  <a:pt x="1553" y="17037"/>
                </a:lnTo>
                <a:lnTo>
                  <a:pt x="1104" y="16276"/>
                </a:lnTo>
                <a:lnTo>
                  <a:pt x="725" y="15439"/>
                </a:lnTo>
                <a:lnTo>
                  <a:pt x="414" y="14603"/>
                </a:lnTo>
                <a:lnTo>
                  <a:pt x="207" y="13690"/>
                </a:lnTo>
                <a:lnTo>
                  <a:pt x="69" y="12777"/>
                </a:lnTo>
                <a:lnTo>
                  <a:pt x="0" y="11789"/>
                </a:lnTo>
                <a:lnTo>
                  <a:pt x="35" y="10876"/>
                </a:lnTo>
                <a:lnTo>
                  <a:pt x="138" y="9963"/>
                </a:lnTo>
                <a:lnTo>
                  <a:pt x="311" y="8975"/>
                </a:lnTo>
                <a:lnTo>
                  <a:pt x="587" y="8062"/>
                </a:lnTo>
                <a:lnTo>
                  <a:pt x="932" y="7225"/>
                </a:lnTo>
                <a:lnTo>
                  <a:pt x="1346" y="6313"/>
                </a:lnTo>
                <a:lnTo>
                  <a:pt x="1829" y="5476"/>
                </a:lnTo>
                <a:lnTo>
                  <a:pt x="2381" y="4639"/>
                </a:lnTo>
                <a:lnTo>
                  <a:pt x="3002" y="3955"/>
                </a:lnTo>
                <a:lnTo>
                  <a:pt x="3692" y="3194"/>
                </a:lnTo>
                <a:lnTo>
                  <a:pt x="4451" y="2586"/>
                </a:lnTo>
                <a:lnTo>
                  <a:pt x="5210" y="1977"/>
                </a:lnTo>
                <a:lnTo>
                  <a:pt x="6038" y="1521"/>
                </a:lnTo>
                <a:lnTo>
                  <a:pt x="6901" y="1065"/>
                </a:lnTo>
                <a:lnTo>
                  <a:pt x="7798" y="685"/>
                </a:lnTo>
                <a:lnTo>
                  <a:pt x="8730" y="380"/>
                </a:lnTo>
                <a:lnTo>
                  <a:pt x="9661" y="152"/>
                </a:lnTo>
                <a:lnTo>
                  <a:pt x="10593" y="0"/>
                </a:lnTo>
                <a:lnTo>
                  <a:pt x="11525" y="0"/>
                </a:lnTo>
                <a:lnTo>
                  <a:pt x="12491" y="0"/>
                </a:lnTo>
                <a:lnTo>
                  <a:pt x="13388" y="152"/>
                </a:lnTo>
                <a:lnTo>
                  <a:pt x="14319" y="304"/>
                </a:lnTo>
                <a:lnTo>
                  <a:pt x="15182" y="608"/>
                </a:lnTo>
                <a:lnTo>
                  <a:pt x="16010" y="913"/>
                </a:lnTo>
                <a:lnTo>
                  <a:pt x="16838" y="1369"/>
                </a:lnTo>
                <a:lnTo>
                  <a:pt x="17597" y="1901"/>
                </a:lnTo>
                <a:lnTo>
                  <a:pt x="18288" y="2434"/>
                </a:lnTo>
                <a:lnTo>
                  <a:pt x="18943" y="3042"/>
                </a:lnTo>
                <a:lnTo>
                  <a:pt x="19530" y="3727"/>
                </a:lnTo>
                <a:lnTo>
                  <a:pt x="20047" y="4487"/>
                </a:lnTo>
                <a:lnTo>
                  <a:pt x="20496" y="5248"/>
                </a:lnTo>
                <a:lnTo>
                  <a:pt x="20875" y="6085"/>
                </a:lnTo>
                <a:lnTo>
                  <a:pt x="21186" y="6997"/>
                </a:lnTo>
                <a:lnTo>
                  <a:pt x="21427" y="7834"/>
                </a:lnTo>
                <a:lnTo>
                  <a:pt x="21565" y="8823"/>
                </a:lnTo>
                <a:close/>
              </a:path>
            </a:pathLst>
          </a:custGeom>
          <a:solidFill>
            <a:srgbClr val="FFFFFF"/>
          </a:solidFill>
          <a:ln w="13335">
            <a:solidFill>
              <a:srgbClr val="E36E27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22" name="scatter_ell_purple"/>
          <p:cNvSpPr/>
          <p:nvPr/>
        </p:nvSpPr>
        <p:spPr>
          <a:xfrm>
            <a:off x="13359765" y="2958465"/>
            <a:ext cx="354330" cy="226695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21542" y="6716"/>
                </a:moveTo>
                <a:lnTo>
                  <a:pt x="21600" y="7624"/>
                </a:lnTo>
                <a:lnTo>
                  <a:pt x="21600" y="8531"/>
                </a:lnTo>
                <a:lnTo>
                  <a:pt x="21542" y="9439"/>
                </a:lnTo>
                <a:lnTo>
                  <a:pt x="21426" y="10437"/>
                </a:lnTo>
                <a:lnTo>
                  <a:pt x="21194" y="11345"/>
                </a:lnTo>
                <a:lnTo>
                  <a:pt x="20845" y="12252"/>
                </a:lnTo>
                <a:lnTo>
                  <a:pt x="20497" y="13250"/>
                </a:lnTo>
                <a:lnTo>
                  <a:pt x="20032" y="14158"/>
                </a:lnTo>
                <a:lnTo>
                  <a:pt x="19510" y="14975"/>
                </a:lnTo>
                <a:lnTo>
                  <a:pt x="18871" y="15882"/>
                </a:lnTo>
                <a:lnTo>
                  <a:pt x="18232" y="16699"/>
                </a:lnTo>
                <a:lnTo>
                  <a:pt x="17535" y="17425"/>
                </a:lnTo>
                <a:lnTo>
                  <a:pt x="16781" y="18151"/>
                </a:lnTo>
                <a:lnTo>
                  <a:pt x="15968" y="18877"/>
                </a:lnTo>
                <a:lnTo>
                  <a:pt x="15097" y="19422"/>
                </a:lnTo>
                <a:lnTo>
                  <a:pt x="14226" y="19966"/>
                </a:lnTo>
                <a:lnTo>
                  <a:pt x="13297" y="20420"/>
                </a:lnTo>
                <a:lnTo>
                  <a:pt x="12368" y="20874"/>
                </a:lnTo>
                <a:lnTo>
                  <a:pt x="11439" y="21146"/>
                </a:lnTo>
                <a:lnTo>
                  <a:pt x="10510" y="21418"/>
                </a:lnTo>
                <a:lnTo>
                  <a:pt x="9581" y="21600"/>
                </a:lnTo>
                <a:lnTo>
                  <a:pt x="8652" y="21600"/>
                </a:lnTo>
                <a:lnTo>
                  <a:pt x="7723" y="21600"/>
                </a:lnTo>
                <a:lnTo>
                  <a:pt x="6794" y="21509"/>
                </a:lnTo>
                <a:lnTo>
                  <a:pt x="5981" y="21418"/>
                </a:lnTo>
                <a:lnTo>
                  <a:pt x="5110" y="21146"/>
                </a:lnTo>
                <a:lnTo>
                  <a:pt x="4355" y="20783"/>
                </a:lnTo>
                <a:lnTo>
                  <a:pt x="3600" y="20420"/>
                </a:lnTo>
                <a:lnTo>
                  <a:pt x="2961" y="19876"/>
                </a:lnTo>
                <a:lnTo>
                  <a:pt x="2323" y="19331"/>
                </a:lnTo>
                <a:lnTo>
                  <a:pt x="1800" y="18787"/>
                </a:lnTo>
                <a:lnTo>
                  <a:pt x="1277" y="18061"/>
                </a:lnTo>
                <a:lnTo>
                  <a:pt x="871" y="17334"/>
                </a:lnTo>
                <a:lnTo>
                  <a:pt x="523" y="16608"/>
                </a:lnTo>
                <a:lnTo>
                  <a:pt x="290" y="15792"/>
                </a:lnTo>
                <a:lnTo>
                  <a:pt x="116" y="14884"/>
                </a:lnTo>
                <a:lnTo>
                  <a:pt x="0" y="13976"/>
                </a:lnTo>
                <a:lnTo>
                  <a:pt x="0" y="13069"/>
                </a:lnTo>
                <a:lnTo>
                  <a:pt x="58" y="12161"/>
                </a:lnTo>
                <a:lnTo>
                  <a:pt x="232" y="11254"/>
                </a:lnTo>
                <a:lnTo>
                  <a:pt x="465" y="10255"/>
                </a:lnTo>
                <a:lnTo>
                  <a:pt x="755" y="9348"/>
                </a:lnTo>
                <a:lnTo>
                  <a:pt x="1161" y="8440"/>
                </a:lnTo>
                <a:lnTo>
                  <a:pt x="1626" y="7533"/>
                </a:lnTo>
                <a:lnTo>
                  <a:pt x="2148" y="6625"/>
                </a:lnTo>
                <a:lnTo>
                  <a:pt x="2729" y="5808"/>
                </a:lnTo>
                <a:lnTo>
                  <a:pt x="3368" y="4992"/>
                </a:lnTo>
                <a:lnTo>
                  <a:pt x="4123" y="4175"/>
                </a:lnTo>
                <a:lnTo>
                  <a:pt x="4877" y="3449"/>
                </a:lnTo>
                <a:lnTo>
                  <a:pt x="5690" y="2813"/>
                </a:lnTo>
                <a:lnTo>
                  <a:pt x="6503" y="2178"/>
                </a:lnTo>
                <a:lnTo>
                  <a:pt x="7432" y="1634"/>
                </a:lnTo>
                <a:lnTo>
                  <a:pt x="8303" y="1180"/>
                </a:lnTo>
                <a:lnTo>
                  <a:pt x="9232" y="817"/>
                </a:lnTo>
                <a:lnTo>
                  <a:pt x="10161" y="454"/>
                </a:lnTo>
                <a:lnTo>
                  <a:pt x="11148" y="272"/>
                </a:lnTo>
                <a:lnTo>
                  <a:pt x="12077" y="91"/>
                </a:lnTo>
                <a:lnTo>
                  <a:pt x="13006" y="0"/>
                </a:lnTo>
                <a:lnTo>
                  <a:pt x="13935" y="0"/>
                </a:lnTo>
                <a:lnTo>
                  <a:pt x="14806" y="91"/>
                </a:lnTo>
                <a:lnTo>
                  <a:pt x="15677" y="272"/>
                </a:lnTo>
                <a:lnTo>
                  <a:pt x="16490" y="545"/>
                </a:lnTo>
                <a:lnTo>
                  <a:pt x="17245" y="817"/>
                </a:lnTo>
                <a:lnTo>
                  <a:pt x="18000" y="1271"/>
                </a:lnTo>
                <a:lnTo>
                  <a:pt x="18697" y="1724"/>
                </a:lnTo>
                <a:lnTo>
                  <a:pt x="19277" y="2269"/>
                </a:lnTo>
                <a:lnTo>
                  <a:pt x="19858" y="2904"/>
                </a:lnTo>
                <a:lnTo>
                  <a:pt x="20323" y="3539"/>
                </a:lnTo>
                <a:lnTo>
                  <a:pt x="20729" y="4266"/>
                </a:lnTo>
                <a:lnTo>
                  <a:pt x="21077" y="5082"/>
                </a:lnTo>
                <a:lnTo>
                  <a:pt x="21368" y="5899"/>
                </a:lnTo>
                <a:close/>
              </a:path>
            </a:pathLst>
          </a:custGeom>
          <a:solidFill>
            <a:srgbClr val="FFFFFF"/>
          </a:solidFill>
          <a:ln w="15240">
            <a:solidFill>
              <a:srgbClr val="9A7BD1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23" name="scatter_dot_1"/>
          <p:cNvSpPr/>
          <p:nvPr/>
        </p:nvSpPr>
        <p:spPr>
          <a:xfrm>
            <a:off x="12758738" y="2394585"/>
            <a:ext cx="100013" cy="100012"/>
          </a:xfrm>
          <a:prstGeom prst="ellipse">
            <a:avLst/>
          </a:prstGeom>
          <a:solidFill>
            <a:srgbClr val="0568B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4" name="scatter_dot_2"/>
          <p:cNvSpPr/>
          <p:nvPr/>
        </p:nvSpPr>
        <p:spPr>
          <a:xfrm>
            <a:off x="12679680" y="2539365"/>
            <a:ext cx="90488" cy="90488"/>
          </a:xfrm>
          <a:prstGeom prst="ellipse">
            <a:avLst/>
          </a:prstGeom>
          <a:solidFill>
            <a:srgbClr val="5AC2E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5" name="scatter_dot_3"/>
          <p:cNvSpPr/>
          <p:nvPr/>
        </p:nvSpPr>
        <p:spPr>
          <a:xfrm>
            <a:off x="12843510" y="2584132"/>
            <a:ext cx="104775" cy="104775"/>
          </a:xfrm>
          <a:prstGeom prst="ellipse">
            <a:avLst/>
          </a:prstGeom>
          <a:solidFill>
            <a:srgbClr val="025FA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6" name="scatter_dot_4"/>
          <p:cNvSpPr/>
          <p:nvPr/>
        </p:nvSpPr>
        <p:spPr>
          <a:xfrm>
            <a:off x="13003530" y="2667000"/>
            <a:ext cx="85725" cy="85725"/>
          </a:xfrm>
          <a:prstGeom prst="ellipse">
            <a:avLst/>
          </a:prstGeom>
          <a:solidFill>
            <a:srgbClr val="61C4E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7" name="scatter_dot_5"/>
          <p:cNvSpPr/>
          <p:nvPr/>
        </p:nvSpPr>
        <p:spPr>
          <a:xfrm>
            <a:off x="13471208" y="2586038"/>
            <a:ext cx="95250" cy="95250"/>
          </a:xfrm>
          <a:prstGeom prst="ellipse">
            <a:avLst/>
          </a:prstGeom>
          <a:solidFill>
            <a:srgbClr val="FBB60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8" name="scatter_dot_6"/>
          <p:cNvSpPr/>
          <p:nvPr/>
        </p:nvSpPr>
        <p:spPr>
          <a:xfrm>
            <a:off x="13566458" y="2707958"/>
            <a:ext cx="85725" cy="85725"/>
          </a:xfrm>
          <a:prstGeom prst="ellipse">
            <a:avLst/>
          </a:prstGeom>
          <a:solidFill>
            <a:srgbClr val="FEBD0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9" name="scatter_dot_7"/>
          <p:cNvSpPr/>
          <p:nvPr/>
        </p:nvSpPr>
        <p:spPr>
          <a:xfrm>
            <a:off x="13424535" y="2762250"/>
            <a:ext cx="85725" cy="85725"/>
          </a:xfrm>
          <a:prstGeom prst="ellipse">
            <a:avLst/>
          </a:prstGeom>
          <a:solidFill>
            <a:srgbClr val="FCB40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0" name="scatter_dot_8"/>
          <p:cNvSpPr/>
          <p:nvPr/>
        </p:nvSpPr>
        <p:spPr>
          <a:xfrm>
            <a:off x="13284518" y="2821305"/>
            <a:ext cx="100013" cy="100012"/>
          </a:xfrm>
          <a:prstGeom prst="ellipse">
            <a:avLst/>
          </a:prstGeom>
          <a:solidFill>
            <a:srgbClr val="FCB90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1" name="scatter_dot_9"/>
          <p:cNvSpPr/>
          <p:nvPr/>
        </p:nvSpPr>
        <p:spPr>
          <a:xfrm>
            <a:off x="12844462" y="2957513"/>
            <a:ext cx="95250" cy="95250"/>
          </a:xfrm>
          <a:prstGeom prst="ellipse">
            <a:avLst/>
          </a:prstGeom>
          <a:solidFill>
            <a:srgbClr val="BA560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2" name="scatter_dot_10"/>
          <p:cNvSpPr/>
          <p:nvPr/>
        </p:nvSpPr>
        <p:spPr>
          <a:xfrm>
            <a:off x="13066395" y="2982278"/>
            <a:ext cx="90488" cy="90488"/>
          </a:xfrm>
          <a:prstGeom prst="ellipse">
            <a:avLst/>
          </a:prstGeom>
          <a:solidFill>
            <a:srgbClr val="DA9646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3" name="scatter_dot_11"/>
          <p:cNvSpPr/>
          <p:nvPr/>
        </p:nvSpPr>
        <p:spPr>
          <a:xfrm>
            <a:off x="12694920" y="3011805"/>
            <a:ext cx="100013" cy="100012"/>
          </a:xfrm>
          <a:prstGeom prst="ellipse">
            <a:avLst/>
          </a:prstGeom>
          <a:solidFill>
            <a:srgbClr val="C86309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4" name="scatter_dot_12"/>
          <p:cNvSpPr/>
          <p:nvPr/>
        </p:nvSpPr>
        <p:spPr>
          <a:xfrm>
            <a:off x="12958762" y="3040380"/>
            <a:ext cx="100013" cy="100012"/>
          </a:xfrm>
          <a:prstGeom prst="ellipse">
            <a:avLst/>
          </a:prstGeom>
          <a:solidFill>
            <a:srgbClr val="C5630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5" name="scatter_dot_13"/>
          <p:cNvSpPr/>
          <p:nvPr/>
        </p:nvSpPr>
        <p:spPr>
          <a:xfrm>
            <a:off x="13399770" y="3041332"/>
            <a:ext cx="90488" cy="85725"/>
          </a:xfrm>
          <a:prstGeom prst="ellipse">
            <a:avLst/>
          </a:prstGeom>
          <a:solidFill>
            <a:srgbClr val="9E76D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6" name="scatter_dot_14"/>
          <p:cNvSpPr/>
          <p:nvPr/>
        </p:nvSpPr>
        <p:spPr>
          <a:xfrm>
            <a:off x="13478828" y="2968942"/>
            <a:ext cx="66675" cy="85725"/>
          </a:xfrm>
          <a:prstGeom prst="ellipse">
            <a:avLst/>
          </a:prstGeom>
          <a:solidFill>
            <a:srgbClr val="83B5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7" name="scatter_dot_15"/>
          <p:cNvSpPr/>
          <p:nvPr/>
        </p:nvSpPr>
        <p:spPr>
          <a:xfrm>
            <a:off x="13579792" y="3010853"/>
            <a:ext cx="109538" cy="85725"/>
          </a:xfrm>
          <a:prstGeom prst="ellipse">
            <a:avLst/>
          </a:prstGeom>
          <a:solidFill>
            <a:srgbClr val="A384D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8" name="scatter_dot_16"/>
          <p:cNvSpPr/>
          <p:nvPr/>
        </p:nvSpPr>
        <p:spPr>
          <a:xfrm>
            <a:off x="13515975" y="3073718"/>
            <a:ext cx="85725" cy="85725"/>
          </a:xfrm>
          <a:prstGeom prst="ellipse">
            <a:avLst/>
          </a:prstGeom>
          <a:solidFill>
            <a:srgbClr val="8398A2"/>
          </a:soli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239" name="doc model a"/>
          <p:cNvPicPr/>
          <p:nvPr/>
        </p:nvPicPr>
        <p:blipFill>
          <a:blip r:embed="rId8"/>
          <a:stretch>
            <a:fillRect/>
          </a:stretch>
        </p:blipFill>
        <p:spPr>
          <a:xfrm>
            <a:off x="3838575" y="2440305"/>
            <a:ext cx="762000" cy="1224915"/>
          </a:xfrm>
          <a:prstGeom prst="rect">
            <a:avLst/>
          </a:prstGeom>
        </p:spPr>
      </p:pic>
      <p:pic>
        <p:nvPicPr>
          <p:cNvPr id="240" name="doc model b"/>
          <p:cNvPicPr/>
          <p:nvPr/>
        </p:nvPicPr>
        <p:blipFill>
          <a:blip r:embed="rId9"/>
          <a:stretch>
            <a:fillRect/>
          </a:stretch>
        </p:blipFill>
        <p:spPr>
          <a:xfrm>
            <a:off x="4518660" y="2485072"/>
            <a:ext cx="641032" cy="1144905"/>
          </a:xfrm>
          <a:prstGeom prst="rect">
            <a:avLst/>
          </a:prstGeom>
        </p:spPr>
      </p:pic>
      <p:pic>
        <p:nvPicPr>
          <p:cNvPr id="241" name="doc model c"/>
          <p:cNvPicPr/>
          <p:nvPr/>
        </p:nvPicPr>
        <p:blipFill>
          <a:blip r:embed="rId10"/>
          <a:stretch>
            <a:fillRect/>
          </a:stretch>
        </p:blipFill>
        <p:spPr>
          <a:xfrm>
            <a:off x="5078730" y="2451735"/>
            <a:ext cx="690562" cy="1192530"/>
          </a:xfrm>
          <a:prstGeom prst="rect">
            <a:avLst/>
          </a:prstGeom>
        </p:spPr>
      </p:pic>
      <p:pic>
        <p:nvPicPr>
          <p:cNvPr id="242" name="doc model x"/>
          <p:cNvPicPr/>
          <p:nvPr/>
        </p:nvPicPr>
        <p:blipFill>
          <a:blip r:embed="rId11"/>
          <a:stretch>
            <a:fillRect/>
          </a:stretch>
        </p:blipFill>
        <p:spPr>
          <a:xfrm>
            <a:off x="3847148" y="3812858"/>
            <a:ext cx="792480" cy="1203960"/>
          </a:xfrm>
          <a:prstGeom prst="rect">
            <a:avLst/>
          </a:prstGeom>
        </p:spPr>
      </p:pic>
      <p:pic>
        <p:nvPicPr>
          <p:cNvPr id="243" name="doc model y"/>
          <p:cNvPicPr/>
          <p:nvPr/>
        </p:nvPicPr>
        <p:blipFill>
          <a:blip r:embed="rId12"/>
          <a:stretch>
            <a:fillRect/>
          </a:stretch>
        </p:blipFill>
        <p:spPr>
          <a:xfrm>
            <a:off x="4547235" y="3836670"/>
            <a:ext cx="641032" cy="1174432"/>
          </a:xfrm>
          <a:prstGeom prst="rect">
            <a:avLst/>
          </a:prstGeom>
        </p:spPr>
      </p:pic>
      <p:pic>
        <p:nvPicPr>
          <p:cNvPr id="244" name="doc model z"/>
          <p:cNvPicPr/>
          <p:nvPr/>
        </p:nvPicPr>
        <p:blipFill>
          <a:blip r:embed="rId13"/>
          <a:stretch>
            <a:fillRect/>
          </a:stretch>
        </p:blipFill>
        <p:spPr>
          <a:xfrm>
            <a:off x="5105400" y="3792855"/>
            <a:ext cx="723900" cy="1243965"/>
          </a:xfrm>
          <a:prstGeom prst="rect">
            <a:avLst/>
          </a:prstGeom>
        </p:spPr>
      </p:pic>
      <p:pic>
        <p:nvPicPr>
          <p:cNvPr id="245" name="doc train blue"/>
          <p:cNvPicPr/>
          <p:nvPr/>
        </p:nvPicPr>
        <p:blipFill>
          <a:blip r:embed="rId14"/>
          <a:stretch>
            <a:fillRect/>
          </a:stretch>
        </p:blipFill>
        <p:spPr>
          <a:xfrm>
            <a:off x="9891712" y="4897755"/>
            <a:ext cx="542925" cy="746760"/>
          </a:xfrm>
          <a:prstGeom prst="rect">
            <a:avLst/>
          </a:prstGeom>
        </p:spPr>
      </p:pic>
      <p:pic>
        <p:nvPicPr>
          <p:cNvPr id="246" name="doc train orange"/>
          <p:cNvPicPr/>
          <p:nvPr/>
        </p:nvPicPr>
        <p:blipFill>
          <a:blip r:embed="rId15"/>
          <a:stretch>
            <a:fillRect/>
          </a:stretch>
        </p:blipFill>
        <p:spPr>
          <a:xfrm>
            <a:off x="10430828" y="4931093"/>
            <a:ext cx="463868" cy="690562"/>
          </a:xfrm>
          <a:prstGeom prst="rect">
            <a:avLst/>
          </a:prstGeom>
        </p:spPr>
      </p:pic>
      <p:pic>
        <p:nvPicPr>
          <p:cNvPr id="247" name="doc train purple"/>
          <p:cNvPicPr/>
          <p:nvPr/>
        </p:nvPicPr>
        <p:blipFill>
          <a:blip r:embed="rId16"/>
          <a:stretch>
            <a:fillRect/>
          </a:stretch>
        </p:blipFill>
        <p:spPr>
          <a:xfrm>
            <a:off x="10905172" y="4918710"/>
            <a:ext cx="498158" cy="743902"/>
          </a:xfrm>
          <a:prstGeom prst="rect">
            <a:avLst/>
          </a:prstGeom>
        </p:spPr>
      </p:pic>
      <p:pic>
        <p:nvPicPr>
          <p:cNvPr id="248" name="doc train green"/>
          <p:cNvPicPr/>
          <p:nvPr/>
        </p:nvPicPr>
        <p:blipFill>
          <a:blip r:embed="rId17"/>
          <a:stretch>
            <a:fillRect/>
          </a:stretch>
        </p:blipFill>
        <p:spPr>
          <a:xfrm>
            <a:off x="11380470" y="4918710"/>
            <a:ext cx="528638" cy="753428"/>
          </a:xfrm>
          <a:prstGeom prst="rect">
            <a:avLst/>
          </a:prstGeom>
        </p:spPr>
      </p:pic>
      <p:pic>
        <p:nvPicPr>
          <p:cNvPr id="249" name="doc test gray"/>
          <p:cNvPicPr/>
          <p:nvPr/>
        </p:nvPicPr>
        <p:blipFill>
          <a:blip r:embed="rId18"/>
          <a:stretch>
            <a:fillRect/>
          </a:stretch>
        </p:blipFill>
        <p:spPr>
          <a:xfrm>
            <a:off x="12688252" y="4812030"/>
            <a:ext cx="674370" cy="873443"/>
          </a:xfrm>
          <a:prstGeom prst="rect">
            <a:avLst/>
          </a:prstGeom>
        </p:spPr>
      </p:pic>
      <p:pic>
        <p:nvPicPr>
          <p:cNvPr id="250" name="arrow dashed gray"/>
          <p:cNvPicPr/>
          <p:nvPr/>
        </p:nvPicPr>
        <p:blipFill>
          <a:blip r:embed="rId19"/>
          <a:stretch>
            <a:fillRect/>
          </a:stretch>
        </p:blipFill>
        <p:spPr>
          <a:xfrm>
            <a:off x="11990927" y="5054632"/>
            <a:ext cx="645033" cy="159544"/>
          </a:xfrm>
          <a:prstGeom prst="rect">
            <a:avLst/>
          </a:prstGeom>
        </p:spPr>
      </p:pic>
      <p:pic>
        <p:nvPicPr>
          <p:cNvPr id="251" name="sources pile"/>
          <p:cNvPicPr/>
          <p:nvPr/>
        </p:nvPicPr>
        <p:blipFill>
          <a:blip r:embed="rId20"/>
          <a:stretch>
            <a:fillRect/>
          </a:stretch>
        </p:blipFill>
        <p:spPr>
          <a:xfrm>
            <a:off x="236220" y="7130415"/>
            <a:ext cx="2805112" cy="2130742"/>
          </a:xfrm>
          <a:prstGeom prst="rect">
            <a:avLst/>
          </a:prstGeom>
        </p:spPr>
      </p:pic>
      <p:pic>
        <p:nvPicPr>
          <p:cNvPr id="252" name="arrow pink curved"/>
          <p:cNvPicPr/>
          <p:nvPr/>
        </p:nvPicPr>
        <p:blipFill>
          <a:blip r:embed="rId21"/>
          <a:stretch>
            <a:fillRect/>
          </a:stretch>
        </p:blipFill>
        <p:spPr>
          <a:xfrm>
            <a:off x="2934653" y="6925628"/>
            <a:ext cx="479108" cy="1189673"/>
          </a:xfrm>
          <a:prstGeom prst="rect">
            <a:avLst/>
          </a:prstGeom>
        </p:spPr>
      </p:pic>
      <p:pic>
        <p:nvPicPr>
          <p:cNvPr id="253" name="sro people"/>
          <p:cNvPicPr/>
          <p:nvPr/>
        </p:nvPicPr>
        <p:blipFill>
          <a:blip r:embed="rId22"/>
          <a:stretch>
            <a:fillRect/>
          </a:stretch>
        </p:blipFill>
        <p:spPr>
          <a:xfrm>
            <a:off x="3789045" y="7580948"/>
            <a:ext cx="947738" cy="449580"/>
          </a:xfrm>
          <a:prstGeom prst="rect">
            <a:avLst/>
          </a:prstGeom>
        </p:spPr>
      </p:pic>
      <p:pic>
        <p:nvPicPr>
          <p:cNvPr id="254" name="ball people"/>
          <p:cNvPicPr/>
          <p:nvPr/>
        </p:nvPicPr>
        <p:blipFill>
          <a:blip r:embed="rId23"/>
          <a:stretch>
            <a:fillRect/>
          </a:stretch>
        </p:blipFill>
        <p:spPr>
          <a:xfrm>
            <a:off x="5324475" y="7563803"/>
            <a:ext cx="877252" cy="541020"/>
          </a:xfrm>
          <a:prstGeom prst="rect">
            <a:avLst/>
          </a:prstGeom>
        </p:spPr>
      </p:pic>
      <p:pic>
        <p:nvPicPr>
          <p:cNvPr id="255" name="user silhouette"/>
          <p:cNvPicPr/>
          <p:nvPr/>
        </p:nvPicPr>
        <p:blipFill>
          <a:blip r:embed="rId24"/>
          <a:stretch>
            <a:fillRect/>
          </a:stretch>
        </p:blipFill>
        <p:spPr>
          <a:xfrm>
            <a:off x="6863080" y="8186738"/>
            <a:ext cx="444818" cy="497205"/>
          </a:xfrm>
          <a:prstGeom prst="rect">
            <a:avLst/>
          </a:prstGeom>
        </p:spPr>
      </p:pic>
      <p:pic>
        <p:nvPicPr>
          <p:cNvPr id="256" name="robot icon"/>
          <p:cNvPicPr/>
          <p:nvPr/>
        </p:nvPicPr>
        <p:blipFill>
          <a:blip r:embed="rId25"/>
          <a:stretch>
            <a:fillRect/>
          </a:stretch>
        </p:blipFill>
        <p:spPr>
          <a:xfrm>
            <a:off x="9290685" y="8059103"/>
            <a:ext cx="545782" cy="521970"/>
          </a:xfrm>
          <a:prstGeom prst="rect">
            <a:avLst/>
          </a:prstGeom>
        </p:spPr>
      </p:pic>
      <p:sp>
        <p:nvSpPr>
          <p:cNvPr id="257" name="nback_cell_1"/>
          <p:cNvSpPr/>
          <p:nvPr/>
        </p:nvSpPr>
        <p:spPr>
          <a:xfrm>
            <a:off x="1414463" y="2414588"/>
            <a:ext cx="304800" cy="314325"/>
          </a:xfrm>
          <a:prstGeom prst="rect">
            <a:avLst/>
          </a:prstGeom>
          <a:noFill/>
          <a:ln w="13970">
            <a:solidFill>
              <a:srgbClr val="9FA4A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8" name="nback_cell_2"/>
          <p:cNvSpPr/>
          <p:nvPr/>
        </p:nvSpPr>
        <p:spPr>
          <a:xfrm>
            <a:off x="1719263" y="2414588"/>
            <a:ext cx="304800" cy="314325"/>
          </a:xfrm>
          <a:prstGeom prst="rect">
            <a:avLst/>
          </a:prstGeom>
          <a:noFill/>
          <a:ln w="13970">
            <a:solidFill>
              <a:srgbClr val="9FA4A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9" name="nback_cell_3"/>
          <p:cNvSpPr/>
          <p:nvPr/>
        </p:nvSpPr>
        <p:spPr>
          <a:xfrm>
            <a:off x="2024063" y="2414588"/>
            <a:ext cx="290512" cy="314325"/>
          </a:xfrm>
          <a:prstGeom prst="rect">
            <a:avLst/>
          </a:prstGeom>
          <a:noFill/>
          <a:ln w="13970">
            <a:solidFill>
              <a:srgbClr val="0072B2"/>
            </a:solidFill>
          </a:ln>
        </p:spPr>
        <p:txBody>
          <a:bodyPr/>
          <a:lstStyle/>
          <a:p>
            <a:endParaRPr/>
          </a:p>
        </p:txBody>
      </p:sp>
      <p:pic>
        <p:nvPicPr>
          <p:cNvPr id="267" name="toy truck"/>
          <p:cNvPicPr/>
          <p:nvPr/>
        </p:nvPicPr>
        <p:blipFill>
          <a:blip r:embed="rId26"/>
          <a:stretch>
            <a:fillRect/>
          </a:stretch>
        </p:blipFill>
        <p:spPr>
          <a:xfrm>
            <a:off x="964882" y="4435792"/>
            <a:ext cx="787718" cy="567690"/>
          </a:xfrm>
          <a:prstGeom prst="rect">
            <a:avLst/>
          </a:prstGeom>
        </p:spPr>
      </p:pic>
      <p:cxnSp>
        <p:nvCxnSpPr>
          <p:cNvPr id="268" name="flanker_arrow_1"/>
          <p:cNvCxnSpPr/>
          <p:nvPr/>
        </p:nvCxnSpPr>
        <p:spPr>
          <a:xfrm>
            <a:off x="1016000" y="3263900"/>
            <a:ext cx="209550" cy="0"/>
          </a:xfrm>
          <a:prstGeom prst="line">
            <a:avLst/>
          </a:prstGeom>
          <a:noFill/>
          <a:ln w="30480">
            <a:solidFill>
              <a:srgbClr val="0A0A0A"/>
            </a:solidFill>
            <a:tailEnd type="arrow" w="lg" len="med"/>
          </a:ln>
        </p:spPr>
      </p:cxnSp>
      <p:cxnSp>
        <p:nvCxnSpPr>
          <p:cNvPr id="269" name="flanker_arrow_2"/>
          <p:cNvCxnSpPr/>
          <p:nvPr/>
        </p:nvCxnSpPr>
        <p:spPr>
          <a:xfrm>
            <a:off x="1346200" y="3263900"/>
            <a:ext cx="209550" cy="0"/>
          </a:xfrm>
          <a:prstGeom prst="line">
            <a:avLst/>
          </a:prstGeom>
          <a:noFill/>
          <a:ln w="30480">
            <a:solidFill>
              <a:srgbClr val="0A0A0A"/>
            </a:solidFill>
            <a:tailEnd type="arrow" w="lg" len="med"/>
          </a:ln>
        </p:spPr>
      </p:cxnSp>
      <p:cxnSp>
        <p:nvCxnSpPr>
          <p:cNvPr id="270" name="flanker_arrow_3"/>
          <p:cNvCxnSpPr/>
          <p:nvPr/>
        </p:nvCxnSpPr>
        <p:spPr>
          <a:xfrm flipH="1">
            <a:off x="1676400" y="3263900"/>
            <a:ext cx="209550" cy="0"/>
          </a:xfrm>
          <a:prstGeom prst="line">
            <a:avLst/>
          </a:prstGeom>
          <a:noFill/>
          <a:ln w="30480">
            <a:solidFill>
              <a:srgbClr val="0A0A0A"/>
            </a:solidFill>
            <a:tailEnd type="arrow" w="lg" len="med"/>
          </a:ln>
        </p:spPr>
      </p:cxnSp>
      <p:cxnSp>
        <p:nvCxnSpPr>
          <p:cNvPr id="271" name="flanker_arrow_4"/>
          <p:cNvCxnSpPr/>
          <p:nvPr/>
        </p:nvCxnSpPr>
        <p:spPr>
          <a:xfrm>
            <a:off x="2006600" y="3263900"/>
            <a:ext cx="209550" cy="0"/>
          </a:xfrm>
          <a:prstGeom prst="line">
            <a:avLst/>
          </a:prstGeom>
          <a:noFill/>
          <a:ln w="30480">
            <a:solidFill>
              <a:srgbClr val="0A0A0A"/>
            </a:solidFill>
            <a:tailEnd type="arrow" w="lg" len="med"/>
          </a:ln>
        </p:spPr>
      </p:cxnSp>
      <p:cxnSp>
        <p:nvCxnSpPr>
          <p:cNvPr id="272" name="flanker_arrow_5"/>
          <p:cNvCxnSpPr/>
          <p:nvPr/>
        </p:nvCxnSpPr>
        <p:spPr>
          <a:xfrm>
            <a:off x="2336800" y="3263900"/>
            <a:ext cx="209550" cy="0"/>
          </a:xfrm>
          <a:prstGeom prst="line">
            <a:avLst/>
          </a:prstGeom>
          <a:noFill/>
          <a:ln w="30480">
            <a:solidFill>
              <a:srgbClr val="0A0A0A"/>
            </a:solidFill>
            <a:tailEnd type="arrow" w="lg" len="med"/>
          </a:ln>
        </p:spPr>
      </p:cxnSp>
      <p:sp>
        <p:nvSpPr>
          <p:cNvPr id="279" name="TextBox 279"/>
          <p:cNvSpPr txBox="1"/>
          <p:nvPr/>
        </p:nvSpPr>
        <p:spPr>
          <a:xfrm>
            <a:off x="942022" y="1183958"/>
            <a:ext cx="3429000" cy="38576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2420" b="1" dirty="0">
                <a:solidFill>
                  <a:srgbClr val="022F74"/>
                </a:solidFill>
                <a:latin typeface="Arial"/>
                <a:ea typeface="Arial"/>
                <a:cs typeface="Arial"/>
              </a:rPr>
              <a:t>Model measurements</a:t>
            </a:r>
            <a:endParaRPr lang="zh-CN" sz="2420" dirty="0"/>
          </a:p>
        </p:txBody>
      </p:sp>
      <p:sp>
        <p:nvSpPr>
          <p:cNvPr id="280" name="TextBox 280"/>
          <p:cNvSpPr txBox="1"/>
          <p:nvPr/>
        </p:nvSpPr>
        <p:spPr>
          <a:xfrm>
            <a:off x="381952" y="1637348"/>
            <a:ext cx="3833812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800">
                <a:solidFill>
                  <a:srgbClr val="080A0A"/>
                </a:solidFill>
                <a:latin typeface="Arial"/>
                <a:ea typeface="Arial"/>
                <a:cs typeface="Arial"/>
              </a:rPr>
              <a:t>Unified text-adapted protocols</a:t>
            </a:r>
            <a:endParaRPr lang="zh-CN" sz="1800"/>
          </a:p>
        </p:txBody>
      </p:sp>
      <p:sp>
        <p:nvSpPr>
          <p:cNvPr id="281" name="TextBox 281"/>
          <p:cNvSpPr txBox="1"/>
          <p:nvPr/>
        </p:nvSpPr>
        <p:spPr>
          <a:xfrm>
            <a:off x="411480" y="1905000"/>
            <a:ext cx="364998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800">
                <a:solidFill>
                  <a:srgbClr val="040405"/>
                </a:solidFill>
                <a:latin typeface="Arial"/>
                <a:ea typeface="Arial"/>
                <a:cs typeface="Arial"/>
              </a:rPr>
              <a:t>across 13 cognitive paradigms</a:t>
            </a:r>
            <a:endParaRPr lang="zh-CN" sz="1800"/>
          </a:p>
        </p:txBody>
      </p:sp>
      <p:sp>
        <p:nvSpPr>
          <p:cNvPr id="282" name="TextBox 282"/>
          <p:cNvSpPr txBox="1"/>
          <p:nvPr/>
        </p:nvSpPr>
        <p:spPr>
          <a:xfrm>
            <a:off x="730568" y="2308860"/>
            <a:ext cx="63817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 b="1">
                <a:solidFill>
                  <a:srgbClr val="0532B2"/>
                </a:solidFill>
                <a:latin typeface="Arial"/>
                <a:ea typeface="Arial"/>
                <a:cs typeface="Arial"/>
              </a:rPr>
              <a:t>2-back</a:t>
            </a:r>
            <a:endParaRPr lang="zh-CN" sz="1320"/>
          </a:p>
        </p:txBody>
      </p:sp>
      <p:sp>
        <p:nvSpPr>
          <p:cNvPr id="283" name="TextBox 283"/>
          <p:cNvSpPr txBox="1"/>
          <p:nvPr/>
        </p:nvSpPr>
        <p:spPr>
          <a:xfrm>
            <a:off x="734378" y="2497455"/>
            <a:ext cx="642938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>
                <a:solidFill>
                  <a:srgbClr val="193567"/>
                </a:solidFill>
                <a:latin typeface="Arial"/>
                <a:ea typeface="Arial"/>
                <a:cs typeface="Arial"/>
              </a:rPr>
              <a:t>G = g</a:t>
            </a:r>
            <a:endParaRPr lang="zh-CN" sz="1320"/>
          </a:p>
        </p:txBody>
      </p:sp>
      <p:sp>
        <p:nvSpPr>
          <p:cNvPr id="284" name="TextBox 284"/>
          <p:cNvSpPr txBox="1"/>
          <p:nvPr/>
        </p:nvSpPr>
        <p:spPr>
          <a:xfrm>
            <a:off x="1459230" y="2473642"/>
            <a:ext cx="227648" cy="2257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>
                <a:solidFill>
                  <a:srgbClr val="072767"/>
                </a:solidFill>
                <a:latin typeface="Arial"/>
                <a:ea typeface="Arial"/>
                <a:cs typeface="Arial"/>
              </a:rPr>
              <a:t>G</a:t>
            </a:r>
            <a:endParaRPr lang="zh-CN" sz="1300"/>
          </a:p>
        </p:txBody>
      </p:sp>
      <p:sp>
        <p:nvSpPr>
          <p:cNvPr id="285" name="TextBox 285"/>
          <p:cNvSpPr txBox="1"/>
          <p:nvPr/>
        </p:nvSpPr>
        <p:spPr>
          <a:xfrm>
            <a:off x="1758315" y="2473642"/>
            <a:ext cx="227648" cy="2257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>
                <a:solidFill>
                  <a:srgbClr val="062B6E"/>
                </a:solidFill>
                <a:latin typeface="Arial"/>
                <a:ea typeface="Arial"/>
                <a:cs typeface="Arial"/>
              </a:rPr>
              <a:t>V</a:t>
            </a:r>
            <a:endParaRPr lang="zh-CN" sz="1300"/>
          </a:p>
        </p:txBody>
      </p:sp>
      <p:sp>
        <p:nvSpPr>
          <p:cNvPr id="286" name="TextBox 286"/>
          <p:cNvSpPr txBox="1"/>
          <p:nvPr/>
        </p:nvSpPr>
        <p:spPr>
          <a:xfrm>
            <a:off x="2045970" y="2473642"/>
            <a:ext cx="227648" cy="2257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82C69"/>
                </a:solidFill>
                <a:latin typeface="Arial"/>
                <a:ea typeface="Arial"/>
                <a:cs typeface="Arial"/>
              </a:rPr>
              <a:t>g</a:t>
            </a:r>
            <a:endParaRPr lang="zh-CN" sz="1300"/>
          </a:p>
        </p:txBody>
      </p:sp>
      <p:sp>
        <p:nvSpPr>
          <p:cNvPr id="287" name="TextBox 287"/>
          <p:cNvSpPr txBox="1"/>
          <p:nvPr/>
        </p:nvSpPr>
        <p:spPr>
          <a:xfrm>
            <a:off x="2430780" y="2438400"/>
            <a:ext cx="3810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500">
                <a:solidFill>
                  <a:srgbClr val="092E7B"/>
                </a:solidFill>
                <a:latin typeface="Arial"/>
                <a:ea typeface="Arial"/>
                <a:cs typeface="Arial"/>
              </a:rPr>
              <a:t>...</a:t>
            </a:r>
            <a:endParaRPr lang="zh-CN" sz="1500"/>
          </a:p>
        </p:txBody>
      </p:sp>
      <p:sp>
        <p:nvSpPr>
          <p:cNvPr id="288" name="TextBox 288"/>
          <p:cNvSpPr txBox="1"/>
          <p:nvPr/>
        </p:nvSpPr>
        <p:spPr>
          <a:xfrm>
            <a:off x="701993" y="2918460"/>
            <a:ext cx="721995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 b="1">
                <a:solidFill>
                  <a:srgbClr val="0B2FA1"/>
                </a:solidFill>
                <a:latin typeface="Arial"/>
                <a:ea typeface="Arial"/>
                <a:cs typeface="Arial"/>
              </a:rPr>
              <a:t>Flanker</a:t>
            </a:r>
            <a:endParaRPr lang="zh-CN" sz="1320"/>
          </a:p>
        </p:txBody>
      </p:sp>
      <p:sp>
        <p:nvSpPr>
          <p:cNvPr id="290" name="TextBox 290"/>
          <p:cNvSpPr txBox="1"/>
          <p:nvPr/>
        </p:nvSpPr>
        <p:spPr>
          <a:xfrm>
            <a:off x="789623" y="3537585"/>
            <a:ext cx="22606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 b="1">
                <a:solidFill>
                  <a:srgbClr val="04259A"/>
                </a:solidFill>
                <a:latin typeface="Arial"/>
                <a:ea typeface="Arial"/>
                <a:cs typeface="Arial"/>
              </a:rPr>
              <a:t>CVLT-II word recall</a:t>
            </a:r>
            <a:endParaRPr lang="zh-CN" sz="1320"/>
          </a:p>
        </p:txBody>
      </p:sp>
      <p:sp>
        <p:nvSpPr>
          <p:cNvPr id="291" name="TextBox 291"/>
          <p:cNvSpPr txBox="1"/>
          <p:nvPr/>
        </p:nvSpPr>
        <p:spPr>
          <a:xfrm>
            <a:off x="1013460" y="3780472"/>
            <a:ext cx="488633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 b="1">
                <a:solidFill>
                  <a:srgbClr val="0D2A8F"/>
                </a:solidFill>
                <a:latin typeface="Arial"/>
                <a:ea typeface="Arial"/>
                <a:cs typeface="Arial"/>
              </a:rPr>
              <a:t>apple</a:t>
            </a:r>
            <a:endParaRPr lang="zh-CN" sz="1200"/>
          </a:p>
        </p:txBody>
      </p:sp>
      <p:sp>
        <p:nvSpPr>
          <p:cNvPr id="292" name="TextBox 292"/>
          <p:cNvSpPr txBox="1"/>
          <p:nvPr/>
        </p:nvSpPr>
        <p:spPr>
          <a:xfrm>
            <a:off x="1590675" y="3781425"/>
            <a:ext cx="488633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 b="1">
                <a:solidFill>
                  <a:srgbClr val="0F2D94"/>
                </a:solidFill>
                <a:latin typeface="Arial"/>
                <a:ea typeface="Arial"/>
                <a:cs typeface="Arial"/>
              </a:rPr>
              <a:t>river</a:t>
            </a:r>
            <a:endParaRPr lang="zh-CN" sz="1200"/>
          </a:p>
        </p:txBody>
      </p:sp>
      <p:sp>
        <p:nvSpPr>
          <p:cNvPr id="293" name="TextBox 293"/>
          <p:cNvSpPr txBox="1"/>
          <p:nvPr/>
        </p:nvSpPr>
        <p:spPr>
          <a:xfrm>
            <a:off x="2156460" y="3781425"/>
            <a:ext cx="488633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 b="1">
                <a:solidFill>
                  <a:srgbClr val="051F91"/>
                </a:solidFill>
                <a:latin typeface="Arial"/>
                <a:ea typeface="Arial"/>
                <a:cs typeface="Arial"/>
              </a:rPr>
              <a:t>stone</a:t>
            </a:r>
            <a:endParaRPr lang="zh-CN" sz="1200"/>
          </a:p>
        </p:txBody>
      </p:sp>
      <p:sp>
        <p:nvSpPr>
          <p:cNvPr id="294" name="TextBox 294"/>
          <p:cNvSpPr txBox="1"/>
          <p:nvPr/>
        </p:nvSpPr>
        <p:spPr>
          <a:xfrm>
            <a:off x="2687955" y="3714750"/>
            <a:ext cx="3810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500">
                <a:solidFill>
                  <a:srgbClr val="143485"/>
                </a:solidFill>
                <a:latin typeface="Arial"/>
                <a:ea typeface="Arial"/>
                <a:cs typeface="Arial"/>
              </a:rPr>
              <a:t>...</a:t>
            </a:r>
            <a:endParaRPr lang="zh-CN" sz="1500"/>
          </a:p>
        </p:txBody>
      </p:sp>
      <p:sp>
        <p:nvSpPr>
          <p:cNvPr id="295" name="TextBox 295"/>
          <p:cNvSpPr txBox="1"/>
          <p:nvPr/>
        </p:nvSpPr>
        <p:spPr>
          <a:xfrm>
            <a:off x="882015" y="4185285"/>
            <a:ext cx="140208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 b="1">
                <a:solidFill>
                  <a:srgbClr val="0C2EA1"/>
                </a:solidFill>
                <a:latin typeface="Arial"/>
                <a:ea typeface="Arial"/>
                <a:cs typeface="Arial"/>
              </a:rPr>
              <a:t>False belief</a:t>
            </a:r>
            <a:endParaRPr lang="zh-CN" sz="1320"/>
          </a:p>
        </p:txBody>
      </p:sp>
      <p:sp>
        <p:nvSpPr>
          <p:cNvPr id="297" name="TextBox 297"/>
          <p:cNvSpPr txBox="1"/>
          <p:nvPr/>
        </p:nvSpPr>
        <p:spPr>
          <a:xfrm>
            <a:off x="1213485" y="5207318"/>
            <a:ext cx="1546860" cy="2971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750" b="1">
                <a:solidFill>
                  <a:srgbClr val="022F79"/>
                </a:solidFill>
                <a:latin typeface="Arial"/>
                <a:ea typeface="Arial"/>
                <a:cs typeface="Arial"/>
              </a:rPr>
              <a:t>13 paradigms</a:t>
            </a:r>
            <a:endParaRPr lang="zh-CN" sz="1750"/>
          </a:p>
        </p:txBody>
      </p:sp>
      <p:sp>
        <p:nvSpPr>
          <p:cNvPr id="299" name="TextBox 299"/>
          <p:cNvSpPr txBox="1"/>
          <p:nvPr/>
        </p:nvSpPr>
        <p:spPr>
          <a:xfrm>
            <a:off x="3906202" y="2039303"/>
            <a:ext cx="2038350" cy="2686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570" b="1">
                <a:solidFill>
                  <a:srgbClr val="01309A"/>
                </a:solidFill>
                <a:latin typeface="Arial"/>
                <a:ea typeface="Arial"/>
                <a:cs typeface="Arial"/>
              </a:rPr>
              <a:t>54 language models</a:t>
            </a:r>
            <a:endParaRPr lang="zh-CN" sz="1570"/>
          </a:p>
        </p:txBody>
      </p:sp>
      <p:sp>
        <p:nvSpPr>
          <p:cNvPr id="300" name="TextBox 300"/>
          <p:cNvSpPr txBox="1"/>
          <p:nvPr/>
        </p:nvSpPr>
        <p:spPr>
          <a:xfrm>
            <a:off x="3972560" y="2723197"/>
            <a:ext cx="5232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5080C"/>
                </a:solidFill>
                <a:latin typeface="Arial"/>
                <a:ea typeface="Arial"/>
                <a:cs typeface="Arial"/>
              </a:rPr>
              <a:t>Model</a:t>
            </a:r>
            <a:endParaRPr lang="zh-CN" sz="1130"/>
          </a:p>
        </p:txBody>
      </p:sp>
      <p:sp>
        <p:nvSpPr>
          <p:cNvPr id="301" name="TextBox 301"/>
          <p:cNvSpPr txBox="1"/>
          <p:nvPr/>
        </p:nvSpPr>
        <p:spPr>
          <a:xfrm>
            <a:off x="4127182" y="2914650"/>
            <a:ext cx="233363" cy="2333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>
                <a:solidFill>
                  <a:srgbClr val="060B10"/>
                </a:solidFill>
                <a:latin typeface="Arial"/>
                <a:ea typeface="Arial"/>
                <a:cs typeface="Arial"/>
              </a:rPr>
              <a:t>A</a:t>
            </a:r>
            <a:endParaRPr lang="zh-CN" sz="1350"/>
          </a:p>
        </p:txBody>
      </p:sp>
      <p:sp>
        <p:nvSpPr>
          <p:cNvPr id="302" name="TextBox 302"/>
          <p:cNvSpPr txBox="1"/>
          <p:nvPr/>
        </p:nvSpPr>
        <p:spPr>
          <a:xfrm>
            <a:off x="4558030" y="2732722"/>
            <a:ext cx="5232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20908"/>
                </a:solidFill>
                <a:latin typeface="Arial"/>
                <a:ea typeface="Arial"/>
                <a:cs typeface="Arial"/>
              </a:rPr>
              <a:t>Model</a:t>
            </a:r>
            <a:endParaRPr lang="zh-CN" sz="1130"/>
          </a:p>
        </p:txBody>
      </p:sp>
      <p:sp>
        <p:nvSpPr>
          <p:cNvPr id="303" name="TextBox 303"/>
          <p:cNvSpPr txBox="1"/>
          <p:nvPr/>
        </p:nvSpPr>
        <p:spPr>
          <a:xfrm>
            <a:off x="4719638" y="2924175"/>
            <a:ext cx="233363" cy="2333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>
                <a:solidFill>
                  <a:srgbClr val="000504"/>
                </a:solidFill>
                <a:latin typeface="Arial"/>
                <a:ea typeface="Arial"/>
                <a:cs typeface="Arial"/>
              </a:rPr>
              <a:t>B</a:t>
            </a:r>
            <a:endParaRPr lang="zh-CN" sz="1350"/>
          </a:p>
        </p:txBody>
      </p:sp>
      <p:sp>
        <p:nvSpPr>
          <p:cNvPr id="304" name="TextBox 304"/>
          <p:cNvSpPr txBox="1"/>
          <p:nvPr/>
        </p:nvSpPr>
        <p:spPr>
          <a:xfrm>
            <a:off x="5143500" y="2732722"/>
            <a:ext cx="5232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F0E0B"/>
                </a:solidFill>
                <a:latin typeface="Arial"/>
                <a:ea typeface="Arial"/>
                <a:cs typeface="Arial"/>
              </a:rPr>
              <a:t>Model</a:t>
            </a:r>
            <a:endParaRPr lang="zh-CN" sz="1130"/>
          </a:p>
        </p:txBody>
      </p:sp>
      <p:sp>
        <p:nvSpPr>
          <p:cNvPr id="305" name="TextBox 305"/>
          <p:cNvSpPr txBox="1"/>
          <p:nvPr/>
        </p:nvSpPr>
        <p:spPr>
          <a:xfrm>
            <a:off x="5298758" y="2939415"/>
            <a:ext cx="233363" cy="2333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>
                <a:solidFill>
                  <a:srgbClr val="0B0B0A"/>
                </a:solidFill>
                <a:latin typeface="Arial"/>
                <a:ea typeface="Arial"/>
                <a:cs typeface="Arial"/>
              </a:rPr>
              <a:t>C</a:t>
            </a:r>
            <a:endParaRPr lang="zh-CN" sz="1350"/>
          </a:p>
        </p:txBody>
      </p:sp>
      <p:sp>
        <p:nvSpPr>
          <p:cNvPr id="306" name="TextBox 306"/>
          <p:cNvSpPr txBox="1"/>
          <p:nvPr/>
        </p:nvSpPr>
        <p:spPr>
          <a:xfrm>
            <a:off x="4010660" y="4104322"/>
            <a:ext cx="5232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70B13"/>
                </a:solidFill>
                <a:latin typeface="Arial"/>
                <a:ea typeface="Arial"/>
                <a:cs typeface="Arial"/>
              </a:rPr>
              <a:t>Model</a:t>
            </a:r>
            <a:endParaRPr lang="zh-CN" sz="1130"/>
          </a:p>
        </p:txBody>
      </p:sp>
      <p:sp>
        <p:nvSpPr>
          <p:cNvPr id="307" name="TextBox 307"/>
          <p:cNvSpPr txBox="1"/>
          <p:nvPr/>
        </p:nvSpPr>
        <p:spPr>
          <a:xfrm>
            <a:off x="4173855" y="4305300"/>
            <a:ext cx="233363" cy="2333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>
                <a:solidFill>
                  <a:srgbClr val="050D11"/>
                </a:solidFill>
                <a:latin typeface="Arial"/>
                <a:ea typeface="Arial"/>
                <a:cs typeface="Arial"/>
              </a:rPr>
              <a:t>X</a:t>
            </a:r>
            <a:endParaRPr lang="zh-CN" sz="1350"/>
          </a:p>
        </p:txBody>
      </p:sp>
      <p:sp>
        <p:nvSpPr>
          <p:cNvPr id="308" name="TextBox 308"/>
          <p:cNvSpPr txBox="1"/>
          <p:nvPr/>
        </p:nvSpPr>
        <p:spPr>
          <a:xfrm>
            <a:off x="4591050" y="4104322"/>
            <a:ext cx="5232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50B0C"/>
                </a:solidFill>
                <a:latin typeface="Arial"/>
                <a:ea typeface="Arial"/>
                <a:cs typeface="Arial"/>
              </a:rPr>
              <a:t>Model</a:t>
            </a:r>
            <a:endParaRPr lang="zh-CN" sz="1130"/>
          </a:p>
        </p:txBody>
      </p:sp>
      <p:sp>
        <p:nvSpPr>
          <p:cNvPr id="309" name="TextBox 309"/>
          <p:cNvSpPr txBox="1"/>
          <p:nvPr/>
        </p:nvSpPr>
        <p:spPr>
          <a:xfrm>
            <a:off x="4754880" y="4314825"/>
            <a:ext cx="233363" cy="2333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>
                <a:solidFill>
                  <a:srgbClr val="050B0B"/>
                </a:solidFill>
                <a:latin typeface="Arial"/>
                <a:ea typeface="Arial"/>
                <a:cs typeface="Arial"/>
              </a:rPr>
              <a:t>Y</a:t>
            </a:r>
            <a:endParaRPr lang="zh-CN" sz="1350"/>
          </a:p>
        </p:txBody>
      </p:sp>
      <p:sp>
        <p:nvSpPr>
          <p:cNvPr id="310" name="TextBox 310"/>
          <p:cNvSpPr txBox="1"/>
          <p:nvPr/>
        </p:nvSpPr>
        <p:spPr>
          <a:xfrm>
            <a:off x="5186680" y="4104322"/>
            <a:ext cx="523240" cy="1981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9080C"/>
                </a:solidFill>
                <a:latin typeface="Arial"/>
                <a:ea typeface="Arial"/>
                <a:cs typeface="Arial"/>
              </a:rPr>
              <a:t>Model</a:t>
            </a:r>
            <a:endParaRPr lang="zh-CN" sz="1130"/>
          </a:p>
        </p:txBody>
      </p:sp>
      <p:sp>
        <p:nvSpPr>
          <p:cNvPr id="311" name="TextBox 311"/>
          <p:cNvSpPr txBox="1"/>
          <p:nvPr/>
        </p:nvSpPr>
        <p:spPr>
          <a:xfrm>
            <a:off x="5351145" y="4305300"/>
            <a:ext cx="233363" cy="23336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>
                <a:solidFill>
                  <a:srgbClr val="110F17"/>
                </a:solidFill>
                <a:latin typeface="Arial"/>
                <a:ea typeface="Arial"/>
                <a:cs typeface="Arial"/>
              </a:rPr>
              <a:t>Z</a:t>
            </a:r>
            <a:endParaRPr lang="zh-CN" sz="1350"/>
          </a:p>
        </p:txBody>
      </p:sp>
      <p:sp>
        <p:nvSpPr>
          <p:cNvPr id="312" name="TextBox 312"/>
          <p:cNvSpPr txBox="1"/>
          <p:nvPr/>
        </p:nvSpPr>
        <p:spPr>
          <a:xfrm>
            <a:off x="5888355" y="4400550"/>
            <a:ext cx="3810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500">
                <a:solidFill>
                  <a:srgbClr val="3C436B"/>
                </a:solidFill>
                <a:latin typeface="Arial"/>
                <a:ea typeface="Arial"/>
                <a:cs typeface="Arial"/>
              </a:rPr>
              <a:t>...</a:t>
            </a:r>
            <a:endParaRPr lang="zh-CN" sz="1500"/>
          </a:p>
        </p:txBody>
      </p:sp>
      <p:sp>
        <p:nvSpPr>
          <p:cNvPr id="313" name="TextBox 313"/>
          <p:cNvSpPr txBox="1"/>
          <p:nvPr/>
        </p:nvSpPr>
        <p:spPr>
          <a:xfrm>
            <a:off x="6828472" y="2039303"/>
            <a:ext cx="1750695" cy="2686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570" b="1">
                <a:solidFill>
                  <a:srgbClr val="02227C"/>
                </a:solidFill>
                <a:latin typeface="Arial"/>
                <a:ea typeface="Arial"/>
                <a:cs typeface="Arial"/>
              </a:rPr>
              <a:t>Model responses</a:t>
            </a:r>
            <a:endParaRPr lang="zh-CN" sz="1570"/>
          </a:p>
        </p:txBody>
      </p:sp>
      <p:sp>
        <p:nvSpPr>
          <p:cNvPr id="314" name="TextBox 314"/>
          <p:cNvSpPr txBox="1"/>
          <p:nvPr/>
        </p:nvSpPr>
        <p:spPr>
          <a:xfrm>
            <a:off x="6737032" y="2306002"/>
            <a:ext cx="1995488" cy="2686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570" b="1">
                <a:solidFill>
                  <a:srgbClr val="0248BF"/>
                </a:solidFill>
                <a:latin typeface="Arial"/>
                <a:ea typeface="Arial"/>
                <a:cs typeface="Arial"/>
              </a:rPr>
              <a:t>702 complete cells</a:t>
            </a:r>
            <a:endParaRPr lang="zh-CN" sz="1570"/>
          </a:p>
        </p:txBody>
      </p:sp>
      <p:sp>
        <p:nvSpPr>
          <p:cNvPr id="315" name="TextBox 315"/>
          <p:cNvSpPr txBox="1"/>
          <p:nvPr/>
        </p:nvSpPr>
        <p:spPr>
          <a:xfrm>
            <a:off x="6336030" y="2809875"/>
            <a:ext cx="510540" cy="1857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81644"/>
                </a:solidFill>
                <a:latin typeface="Arial"/>
                <a:ea typeface="Arial"/>
                <a:cs typeface="Arial"/>
              </a:rPr>
              <a:t>Model</a:t>
            </a:r>
            <a:endParaRPr lang="zh-CN" sz="1050"/>
          </a:p>
        </p:txBody>
      </p:sp>
      <p:sp>
        <p:nvSpPr>
          <p:cNvPr id="316" name="TextBox 316"/>
          <p:cNvSpPr txBox="1"/>
          <p:nvPr/>
        </p:nvSpPr>
        <p:spPr>
          <a:xfrm>
            <a:off x="6871970" y="2809875"/>
            <a:ext cx="542290" cy="1857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6184D"/>
                </a:solidFill>
                <a:latin typeface="Arial"/>
                <a:ea typeface="Arial"/>
                <a:cs typeface="Arial"/>
              </a:rPr>
              <a:t>Task 1</a:t>
            </a:r>
            <a:endParaRPr lang="zh-CN" sz="1050"/>
          </a:p>
        </p:txBody>
      </p:sp>
      <p:sp>
        <p:nvSpPr>
          <p:cNvPr id="317" name="TextBox 317"/>
          <p:cNvSpPr txBox="1"/>
          <p:nvPr/>
        </p:nvSpPr>
        <p:spPr>
          <a:xfrm>
            <a:off x="7428230" y="2809875"/>
            <a:ext cx="542290" cy="1857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A194F"/>
                </a:solidFill>
                <a:latin typeface="Arial"/>
                <a:ea typeface="Arial"/>
                <a:cs typeface="Arial"/>
              </a:rPr>
              <a:t>Task 2</a:t>
            </a:r>
            <a:endParaRPr lang="zh-CN" sz="1050"/>
          </a:p>
        </p:txBody>
      </p:sp>
      <p:sp>
        <p:nvSpPr>
          <p:cNvPr id="318" name="TextBox 318"/>
          <p:cNvSpPr txBox="1"/>
          <p:nvPr/>
        </p:nvSpPr>
        <p:spPr>
          <a:xfrm>
            <a:off x="8061007" y="2746058"/>
            <a:ext cx="326707" cy="2171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19" name="TextBox 319"/>
          <p:cNvSpPr txBox="1"/>
          <p:nvPr/>
        </p:nvSpPr>
        <p:spPr>
          <a:xfrm>
            <a:off x="8409940" y="2809875"/>
            <a:ext cx="631190" cy="1857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D1D53"/>
                </a:solidFill>
                <a:latin typeface="Arial"/>
                <a:ea typeface="Arial"/>
                <a:cs typeface="Arial"/>
              </a:rPr>
              <a:t>Task 13</a:t>
            </a:r>
            <a:endParaRPr lang="zh-CN" sz="1050"/>
          </a:p>
        </p:txBody>
      </p:sp>
      <p:sp>
        <p:nvSpPr>
          <p:cNvPr id="320" name="TextBox 320"/>
          <p:cNvSpPr txBox="1"/>
          <p:nvPr/>
        </p:nvSpPr>
        <p:spPr>
          <a:xfrm>
            <a:off x="6422708" y="3102292"/>
            <a:ext cx="336232" cy="2600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520">
                <a:solidFill>
                  <a:srgbClr val="053499"/>
                </a:solidFill>
                <a:latin typeface="Arial"/>
                <a:ea typeface="Arial"/>
                <a:cs typeface="Arial"/>
              </a:rPr>
              <a:t>M1</a:t>
            </a:r>
            <a:endParaRPr lang="zh-CN" sz="1520"/>
          </a:p>
        </p:txBody>
      </p:sp>
      <p:sp>
        <p:nvSpPr>
          <p:cNvPr id="321" name="TextBox 321"/>
          <p:cNvSpPr txBox="1"/>
          <p:nvPr/>
        </p:nvSpPr>
        <p:spPr>
          <a:xfrm>
            <a:off x="6416040" y="3426142"/>
            <a:ext cx="336232" cy="2600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520">
                <a:solidFill>
                  <a:srgbClr val="063190"/>
                </a:solidFill>
                <a:latin typeface="Arial"/>
                <a:ea typeface="Arial"/>
                <a:cs typeface="Arial"/>
              </a:rPr>
              <a:t>M2</a:t>
            </a:r>
            <a:endParaRPr lang="zh-CN" sz="1520"/>
          </a:p>
        </p:txBody>
      </p:sp>
      <p:sp>
        <p:nvSpPr>
          <p:cNvPr id="322" name="TextBox 322"/>
          <p:cNvSpPr txBox="1"/>
          <p:nvPr/>
        </p:nvSpPr>
        <p:spPr>
          <a:xfrm>
            <a:off x="6419850" y="3759518"/>
            <a:ext cx="336232" cy="2600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520">
                <a:solidFill>
                  <a:srgbClr val="053492"/>
                </a:solidFill>
                <a:latin typeface="Arial"/>
                <a:ea typeface="Arial"/>
                <a:cs typeface="Arial"/>
              </a:rPr>
              <a:t>M3</a:t>
            </a:r>
            <a:endParaRPr lang="zh-CN" sz="1520"/>
          </a:p>
        </p:txBody>
      </p:sp>
      <p:sp>
        <p:nvSpPr>
          <p:cNvPr id="323" name="TextBox 323"/>
          <p:cNvSpPr txBox="1"/>
          <p:nvPr/>
        </p:nvSpPr>
        <p:spPr>
          <a:xfrm>
            <a:off x="6362700" y="4407218"/>
            <a:ext cx="447675" cy="2600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520">
                <a:solidFill>
                  <a:srgbClr val="043091"/>
                </a:solidFill>
                <a:latin typeface="Arial"/>
                <a:ea typeface="Arial"/>
                <a:cs typeface="Arial"/>
              </a:rPr>
              <a:t>M54</a:t>
            </a:r>
            <a:endParaRPr lang="zh-CN" sz="1520"/>
          </a:p>
        </p:txBody>
      </p:sp>
      <p:sp>
        <p:nvSpPr>
          <p:cNvPr id="324" name="TextBox 324"/>
          <p:cNvSpPr txBox="1"/>
          <p:nvPr/>
        </p:nvSpPr>
        <p:spPr>
          <a:xfrm>
            <a:off x="7022782" y="3088958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25" name="TextBox 325"/>
          <p:cNvSpPr txBox="1"/>
          <p:nvPr/>
        </p:nvSpPr>
        <p:spPr>
          <a:xfrm>
            <a:off x="7575232" y="3079433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26" name="TextBox 326"/>
          <p:cNvSpPr txBox="1"/>
          <p:nvPr/>
        </p:nvSpPr>
        <p:spPr>
          <a:xfrm>
            <a:off x="8094345" y="3088958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27" name="TextBox 327"/>
          <p:cNvSpPr txBox="1"/>
          <p:nvPr/>
        </p:nvSpPr>
        <p:spPr>
          <a:xfrm>
            <a:off x="8627745" y="3088958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28" name="TextBox 328"/>
          <p:cNvSpPr txBox="1"/>
          <p:nvPr/>
        </p:nvSpPr>
        <p:spPr>
          <a:xfrm>
            <a:off x="7027545" y="3403283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29" name="TextBox 329"/>
          <p:cNvSpPr txBox="1"/>
          <p:nvPr/>
        </p:nvSpPr>
        <p:spPr>
          <a:xfrm>
            <a:off x="7575232" y="3403283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30" name="TextBox 330"/>
          <p:cNvSpPr txBox="1"/>
          <p:nvPr/>
        </p:nvSpPr>
        <p:spPr>
          <a:xfrm>
            <a:off x="8094345" y="3403283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31" name="TextBox 331"/>
          <p:cNvSpPr txBox="1"/>
          <p:nvPr/>
        </p:nvSpPr>
        <p:spPr>
          <a:xfrm>
            <a:off x="8627745" y="3403283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32" name="TextBox 332"/>
          <p:cNvSpPr txBox="1"/>
          <p:nvPr/>
        </p:nvSpPr>
        <p:spPr>
          <a:xfrm>
            <a:off x="7027545" y="3727132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33" name="TextBox 333"/>
          <p:cNvSpPr txBox="1"/>
          <p:nvPr/>
        </p:nvSpPr>
        <p:spPr>
          <a:xfrm>
            <a:off x="7575232" y="3727132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34" name="TextBox 334"/>
          <p:cNvSpPr txBox="1"/>
          <p:nvPr/>
        </p:nvSpPr>
        <p:spPr>
          <a:xfrm>
            <a:off x="8094345" y="3727132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35" name="TextBox 335"/>
          <p:cNvSpPr txBox="1"/>
          <p:nvPr/>
        </p:nvSpPr>
        <p:spPr>
          <a:xfrm>
            <a:off x="8627745" y="3727132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36" name="TextBox 336"/>
          <p:cNvSpPr txBox="1"/>
          <p:nvPr/>
        </p:nvSpPr>
        <p:spPr>
          <a:xfrm>
            <a:off x="7022782" y="4050983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37" name="TextBox 337"/>
          <p:cNvSpPr txBox="1"/>
          <p:nvPr/>
        </p:nvSpPr>
        <p:spPr>
          <a:xfrm>
            <a:off x="7575232" y="4050983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38" name="TextBox 338"/>
          <p:cNvSpPr txBox="1"/>
          <p:nvPr/>
        </p:nvSpPr>
        <p:spPr>
          <a:xfrm>
            <a:off x="8094345" y="4050983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39" name="TextBox 339"/>
          <p:cNvSpPr txBox="1"/>
          <p:nvPr/>
        </p:nvSpPr>
        <p:spPr>
          <a:xfrm>
            <a:off x="8627745" y="4050983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40" name="TextBox 340"/>
          <p:cNvSpPr txBox="1"/>
          <p:nvPr/>
        </p:nvSpPr>
        <p:spPr>
          <a:xfrm>
            <a:off x="7022782" y="4384358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41" name="TextBox 341"/>
          <p:cNvSpPr txBox="1"/>
          <p:nvPr/>
        </p:nvSpPr>
        <p:spPr>
          <a:xfrm>
            <a:off x="7575232" y="4384358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42" name="TextBox 342"/>
          <p:cNvSpPr txBox="1"/>
          <p:nvPr/>
        </p:nvSpPr>
        <p:spPr>
          <a:xfrm>
            <a:off x="8089582" y="4384358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43" name="TextBox 343"/>
          <p:cNvSpPr txBox="1"/>
          <p:nvPr/>
        </p:nvSpPr>
        <p:spPr>
          <a:xfrm>
            <a:off x="8627745" y="4384358"/>
            <a:ext cx="260985" cy="2095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F3A93"/>
                </a:solidFill>
                <a:latin typeface="Arial"/>
                <a:ea typeface="Arial"/>
                <a:cs typeface="Arial"/>
              </a:rPr>
              <a:t>...</a:t>
            </a:r>
            <a:endParaRPr lang="zh-CN" sz="1250"/>
          </a:p>
        </p:txBody>
      </p:sp>
      <p:sp>
        <p:nvSpPr>
          <p:cNvPr id="344" name="TextBox 344"/>
          <p:cNvSpPr txBox="1"/>
          <p:nvPr/>
        </p:nvSpPr>
        <p:spPr>
          <a:xfrm>
            <a:off x="10464165" y="1223962"/>
            <a:ext cx="2190750" cy="2638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540" b="1">
                <a:solidFill>
                  <a:srgbClr val="021A78"/>
                </a:solidFill>
                <a:latin typeface="Arial"/>
                <a:ea typeface="Arial"/>
                <a:cs typeface="Arial"/>
              </a:rPr>
              <a:t>Task-score structure</a:t>
            </a:r>
            <a:endParaRPr lang="zh-CN" sz="1540"/>
          </a:p>
        </p:txBody>
      </p:sp>
      <p:sp>
        <p:nvSpPr>
          <p:cNvPr id="345" name="TextBox 345"/>
          <p:cNvSpPr txBox="1"/>
          <p:nvPr/>
        </p:nvSpPr>
        <p:spPr>
          <a:xfrm>
            <a:off x="12415838" y="1223962"/>
            <a:ext cx="952500" cy="2638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540">
                <a:solidFill>
                  <a:srgbClr val="02409B"/>
                </a:solidFill>
                <a:latin typeface="Arial"/>
                <a:ea typeface="Arial"/>
                <a:cs typeface="Arial"/>
              </a:rPr>
              <a:t>(models)</a:t>
            </a:r>
            <a:endParaRPr lang="zh-CN" sz="1540"/>
          </a:p>
        </p:txBody>
      </p:sp>
      <p:sp>
        <p:nvSpPr>
          <p:cNvPr id="346" name="TextBox 346"/>
          <p:cNvSpPr txBox="1"/>
          <p:nvPr/>
        </p:nvSpPr>
        <p:spPr>
          <a:xfrm>
            <a:off x="10261282" y="1527810"/>
            <a:ext cx="3209925" cy="2638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540" dirty="0">
                <a:solidFill>
                  <a:srgbClr val="0862BB"/>
                </a:solidFill>
                <a:latin typeface="Arial"/>
                <a:ea typeface="Arial"/>
                <a:cs typeface="Arial"/>
              </a:rPr>
              <a:t>13 scores · 54 models</a:t>
            </a:r>
            <a:endParaRPr lang="zh-CN" sz="1540" dirty="0"/>
          </a:p>
        </p:txBody>
      </p:sp>
      <p:sp>
        <p:nvSpPr>
          <p:cNvPr id="347" name="TextBox 347"/>
          <p:cNvSpPr txBox="1"/>
          <p:nvPr/>
        </p:nvSpPr>
        <p:spPr>
          <a:xfrm>
            <a:off x="10756582" y="1738312"/>
            <a:ext cx="2226945" cy="2638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540" dirty="0">
                <a:solidFill>
                  <a:srgbClr val="0863BD"/>
                </a:solidFill>
                <a:latin typeface="Arial"/>
                <a:ea typeface="Arial"/>
                <a:cs typeface="Arial"/>
              </a:rPr>
              <a:t/>
            </a:r>
            <a:endParaRPr lang="zh-CN" sz="1540" dirty="0"/>
          </a:p>
        </p:txBody>
      </p:sp>
      <p:sp>
        <p:nvSpPr>
          <p:cNvPr id="348" name="TextBox 348"/>
          <p:cNvSpPr txBox="1"/>
          <p:nvPr/>
        </p:nvSpPr>
        <p:spPr>
          <a:xfrm rot="16200000">
            <a:off x="9520238" y="2566988"/>
            <a:ext cx="666750" cy="2476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sz="1470" b="1">
                <a:solidFill>
                  <a:srgbClr val="1B1B1C"/>
                </a:solidFill>
                <a:latin typeface="Arial"/>
                <a:ea typeface="Arial"/>
                <a:cs typeface="Arial"/>
              </a:rPr>
              <a:t>Models</a:t>
            </a:r>
            <a:endParaRPr lang="zh-CN" sz="1470"/>
          </a:p>
        </p:txBody>
      </p:sp>
      <p:sp>
        <p:nvSpPr>
          <p:cNvPr id="349" name="TextBox 349"/>
          <p:cNvSpPr txBox="1"/>
          <p:nvPr/>
        </p:nvSpPr>
        <p:spPr>
          <a:xfrm>
            <a:off x="10482262" y="3370898"/>
            <a:ext cx="571500" cy="24574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430">
                <a:solidFill>
                  <a:srgbClr val="0F0F10"/>
                </a:solidFill>
                <a:latin typeface="Arial"/>
                <a:ea typeface="Arial"/>
                <a:cs typeface="Arial"/>
              </a:rPr>
              <a:t>Tasks</a:t>
            </a:r>
            <a:endParaRPr lang="zh-CN" sz="1430"/>
          </a:p>
        </p:txBody>
      </p:sp>
      <p:sp>
        <p:nvSpPr>
          <p:cNvPr id="350" name="TextBox 350"/>
          <p:cNvSpPr txBox="1"/>
          <p:nvPr/>
        </p:nvSpPr>
        <p:spPr>
          <a:xfrm>
            <a:off x="12981940" y="2136458"/>
            <a:ext cx="853440" cy="19335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>
                <a:solidFill>
                  <a:srgbClr val="4F5A6A"/>
                </a:solidFill>
                <a:latin typeface="Arial"/>
                <a:ea typeface="Arial"/>
                <a:cs typeface="Arial"/>
              </a:rPr>
              <a:t>Schematic</a:t>
            </a:r>
            <a:endParaRPr lang="zh-CN" sz="1100"/>
          </a:p>
        </p:txBody>
      </p:sp>
      <p:sp>
        <p:nvSpPr>
          <p:cNvPr id="351" name="TextBox 351"/>
          <p:cNvSpPr txBox="1"/>
          <p:nvPr/>
        </p:nvSpPr>
        <p:spPr>
          <a:xfrm>
            <a:off x="10383202" y="3843338"/>
            <a:ext cx="4064318" cy="2638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490" b="1">
                <a:solidFill>
                  <a:srgbClr val="002393"/>
                </a:solidFill>
                <a:latin typeface="Arial"/>
                <a:ea typeface="Arial"/>
                <a:cs typeface="Arial"/>
              </a:rPr>
              <a:t>Cross-family prediction (held-out)</a:t>
            </a:r>
            <a:endParaRPr lang="zh-CN" sz="1490"/>
          </a:p>
        </p:txBody>
      </p:sp>
      <p:sp>
        <p:nvSpPr>
          <p:cNvPr id="352" name="TextBox 352"/>
          <p:cNvSpPr txBox="1"/>
          <p:nvPr/>
        </p:nvSpPr>
        <p:spPr>
          <a:xfrm>
            <a:off x="10318750" y="4311968"/>
            <a:ext cx="798830" cy="2124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41415"/>
                </a:solidFill>
                <a:latin typeface="Arial"/>
                <a:ea typeface="Arial"/>
                <a:cs typeface="Arial"/>
              </a:rPr>
              <a:t>Train on</a:t>
            </a:r>
            <a:endParaRPr lang="zh-CN" sz="1220"/>
          </a:p>
        </p:txBody>
      </p:sp>
      <p:sp>
        <p:nvSpPr>
          <p:cNvPr id="353" name="TextBox 353"/>
          <p:cNvSpPr txBox="1"/>
          <p:nvPr/>
        </p:nvSpPr>
        <p:spPr>
          <a:xfrm>
            <a:off x="10106660" y="4502468"/>
            <a:ext cx="1379220" cy="21240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31413"/>
                </a:solidFill>
                <a:latin typeface="Arial"/>
                <a:ea typeface="Arial"/>
                <a:cs typeface="Arial"/>
              </a:rPr>
              <a:t>model families</a:t>
            </a:r>
            <a:endParaRPr lang="zh-CN" sz="1220"/>
          </a:p>
        </p:txBody>
      </p:sp>
      <p:sp>
        <p:nvSpPr>
          <p:cNvPr id="355" name="TextBox 355"/>
          <p:cNvSpPr txBox="1"/>
          <p:nvPr/>
        </p:nvSpPr>
        <p:spPr>
          <a:xfrm>
            <a:off x="12141200" y="4311650"/>
            <a:ext cx="1778000" cy="444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21213"/>
                </a:solidFill>
                <a:latin typeface="Arial"/>
                <a:ea typeface="Arial"/>
                <a:cs typeface="Arial"/>
              </a:rPr>
              <a:t>Test on</a:t>
            </a:r>
            <a:endParaRPr lang="zh-CN" sz="1220"/>
          </a:p>
          <a:p>
            <a:pPr algn="ctr"/>
            <a:r>
              <a:rPr lang="zh-CN" sz="1350" b="1">
                <a:solidFill>
                  <a:srgbClr val="121213"/>
                </a:solidFill>
                <a:latin typeface="Arial"/>
                <a:ea typeface="Arial"/>
                <a:cs typeface="Arial"/>
              </a:rPr>
              <a:t>held-out family</a:t>
            </a:r>
            <a:endParaRPr lang="zh-CN" sz="1220"/>
          </a:p>
        </p:txBody>
      </p:sp>
      <p:sp>
        <p:nvSpPr>
          <p:cNvPr id="357" name="TextBox 357"/>
          <p:cNvSpPr txBox="1"/>
          <p:nvPr/>
        </p:nvSpPr>
        <p:spPr>
          <a:xfrm>
            <a:off x="11955780" y="5191125"/>
            <a:ext cx="3810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500">
                <a:solidFill>
                  <a:srgbClr val="204A74"/>
                </a:solidFill>
                <a:latin typeface="Arial"/>
                <a:ea typeface="Arial"/>
                <a:cs typeface="Arial"/>
              </a:rPr>
              <a:t>...</a:t>
            </a:r>
            <a:endParaRPr lang="zh-CN" sz="1500"/>
          </a:p>
        </p:txBody>
      </p:sp>
      <p:sp>
        <p:nvSpPr>
          <p:cNvPr id="358" name="TextBox 358"/>
          <p:cNvSpPr txBox="1"/>
          <p:nvPr/>
        </p:nvSpPr>
        <p:spPr>
          <a:xfrm>
            <a:off x="13441680" y="5086350"/>
            <a:ext cx="3810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500">
                <a:solidFill>
                  <a:srgbClr val="1F3147"/>
                </a:solidFill>
                <a:latin typeface="Arial"/>
                <a:ea typeface="Arial"/>
                <a:cs typeface="Arial"/>
              </a:rPr>
              <a:t>...</a:t>
            </a:r>
            <a:endParaRPr lang="zh-CN" sz="1500"/>
          </a:p>
        </p:txBody>
      </p:sp>
      <p:sp>
        <p:nvSpPr>
          <p:cNvPr id="359" name="TextBox 359"/>
          <p:cNvSpPr txBox="1"/>
          <p:nvPr/>
        </p:nvSpPr>
        <p:spPr>
          <a:xfrm>
            <a:off x="1016318" y="6117908"/>
            <a:ext cx="3921442" cy="38576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2170" b="1">
                <a:solidFill>
                  <a:srgbClr val="590203"/>
                </a:solidFill>
                <a:latin typeface="Arial"/>
                <a:ea typeface="Arial"/>
                <a:cs typeface="Arial"/>
              </a:rPr>
              <a:t>Human reference evidence</a:t>
            </a:r>
            <a:endParaRPr lang="zh-CN" sz="2170"/>
          </a:p>
        </p:txBody>
      </p:sp>
      <p:sp>
        <p:nvSpPr>
          <p:cNvPr id="360" name="TextBox 360"/>
          <p:cNvSpPr txBox="1"/>
          <p:nvPr/>
        </p:nvSpPr>
        <p:spPr>
          <a:xfrm>
            <a:off x="384810" y="6637972"/>
            <a:ext cx="4137660" cy="2828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660">
                <a:solidFill>
                  <a:srgbClr val="102F5E"/>
                </a:solidFill>
                <a:latin typeface="Arial"/>
                <a:ea typeface="Arial"/>
                <a:cs typeface="Arial"/>
              </a:rPr>
              <a:t>Task-specific behavioral references</a:t>
            </a:r>
            <a:endParaRPr lang="zh-CN" sz="1660"/>
          </a:p>
        </p:txBody>
      </p:sp>
      <p:sp>
        <p:nvSpPr>
          <p:cNvPr id="361" name="TextBox 361"/>
          <p:cNvSpPr txBox="1"/>
          <p:nvPr/>
        </p:nvSpPr>
        <p:spPr>
          <a:xfrm>
            <a:off x="406718" y="6876098"/>
            <a:ext cx="2823210" cy="2828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660">
                <a:solidFill>
                  <a:srgbClr val="0E305F"/>
                </a:solidFill>
                <a:latin typeface="Arial"/>
                <a:ea typeface="Arial"/>
                <a:cs typeface="Arial"/>
              </a:rPr>
              <a:t>(from published sources)</a:t>
            </a:r>
            <a:endParaRPr lang="zh-CN" sz="1660"/>
          </a:p>
        </p:txBody>
      </p:sp>
      <p:sp>
        <p:nvSpPr>
          <p:cNvPr id="362" name="TextBox 362"/>
          <p:cNvSpPr txBox="1"/>
          <p:nvPr/>
        </p:nvSpPr>
        <p:spPr>
          <a:xfrm>
            <a:off x="2554605" y="8677275"/>
            <a:ext cx="3810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500">
                <a:solidFill>
                  <a:srgbClr val="292B29"/>
                </a:solidFill>
                <a:latin typeface="Arial"/>
                <a:ea typeface="Arial"/>
                <a:cs typeface="Arial"/>
              </a:rPr>
              <a:t>...</a:t>
            </a:r>
            <a:endParaRPr lang="zh-CN" sz="1500"/>
          </a:p>
        </p:txBody>
      </p:sp>
      <p:sp>
        <p:nvSpPr>
          <p:cNvPr id="363" name="TextBox 363"/>
          <p:cNvSpPr txBox="1"/>
          <p:nvPr/>
        </p:nvSpPr>
        <p:spPr>
          <a:xfrm>
            <a:off x="650558" y="9235440"/>
            <a:ext cx="1929765" cy="28384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670">
                <a:solidFill>
                  <a:srgbClr val="090A0B"/>
                </a:solidFill>
                <a:latin typeface="Arial"/>
                <a:ea typeface="Arial"/>
                <a:cs typeface="Arial"/>
              </a:rPr>
              <a:t>Multiple sources</a:t>
            </a:r>
            <a:endParaRPr lang="zh-CN" sz="1670"/>
          </a:p>
        </p:txBody>
      </p:sp>
      <p:sp>
        <p:nvSpPr>
          <p:cNvPr id="365" name="TextBox 365"/>
          <p:cNvSpPr txBox="1"/>
          <p:nvPr/>
        </p:nvSpPr>
        <p:spPr>
          <a:xfrm>
            <a:off x="4183380" y="6618922"/>
            <a:ext cx="1560195" cy="2828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660">
                <a:solidFill>
                  <a:srgbClr val="630812"/>
                </a:solidFill>
                <a:latin typeface="Arial"/>
                <a:ea typeface="Arial"/>
                <a:cs typeface="Arial"/>
              </a:rPr>
              <a:t>Joint cohorts</a:t>
            </a:r>
            <a:endParaRPr lang="zh-CN" sz="1660"/>
          </a:p>
        </p:txBody>
      </p:sp>
      <p:sp>
        <p:nvSpPr>
          <p:cNvPr id="366" name="TextBox 366"/>
          <p:cNvSpPr txBox="1"/>
          <p:nvPr/>
        </p:nvSpPr>
        <p:spPr>
          <a:xfrm>
            <a:off x="3747135" y="6856095"/>
            <a:ext cx="2704148" cy="28289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660">
                <a:solidFill>
                  <a:srgbClr val="0D2F60"/>
                </a:solidFill>
                <a:latin typeface="Arial"/>
                <a:ea typeface="Arial"/>
                <a:cs typeface="Arial"/>
              </a:rPr>
              <a:t>for structural analyses</a:t>
            </a:r>
            <a:endParaRPr lang="zh-CN" sz="1660"/>
          </a:p>
        </p:txBody>
      </p:sp>
      <p:sp>
        <p:nvSpPr>
          <p:cNvPr id="367" name="TextBox 367"/>
          <p:cNvSpPr txBox="1"/>
          <p:nvPr/>
        </p:nvSpPr>
        <p:spPr>
          <a:xfrm>
            <a:off x="3743325" y="7330440"/>
            <a:ext cx="1059180" cy="2143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6188F"/>
                </a:solidFill>
                <a:latin typeface="Arial"/>
                <a:ea typeface="Arial"/>
                <a:cs typeface="Arial"/>
              </a:rPr>
              <a:t>SRO: 5 tasks</a:t>
            </a:r>
            <a:endParaRPr lang="zh-CN" sz="1230"/>
          </a:p>
        </p:txBody>
      </p:sp>
      <p:sp>
        <p:nvSpPr>
          <p:cNvPr id="368" name="TextBox 368"/>
          <p:cNvSpPr txBox="1"/>
          <p:nvPr/>
        </p:nvSpPr>
        <p:spPr>
          <a:xfrm>
            <a:off x="4072890" y="8037195"/>
            <a:ext cx="575310" cy="2238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>
                <a:solidFill>
                  <a:srgbClr val="17376C"/>
                </a:solidFill>
                <a:latin typeface="Arial"/>
                <a:ea typeface="Arial"/>
                <a:cs typeface="Arial"/>
              </a:rPr>
              <a:t>Task 1</a:t>
            </a:r>
            <a:endParaRPr lang="zh-CN" sz="1290"/>
          </a:p>
        </p:txBody>
      </p:sp>
      <p:sp>
        <p:nvSpPr>
          <p:cNvPr id="369" name="TextBox 369"/>
          <p:cNvSpPr txBox="1"/>
          <p:nvPr/>
        </p:nvSpPr>
        <p:spPr>
          <a:xfrm>
            <a:off x="4072890" y="8237220"/>
            <a:ext cx="575310" cy="2238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>
                <a:solidFill>
                  <a:srgbClr val="1D3C72"/>
                </a:solidFill>
                <a:latin typeface="Arial"/>
                <a:ea typeface="Arial"/>
                <a:cs typeface="Arial"/>
              </a:rPr>
              <a:t>Task 2</a:t>
            </a:r>
            <a:endParaRPr lang="zh-CN" sz="1290"/>
          </a:p>
        </p:txBody>
      </p:sp>
      <p:sp>
        <p:nvSpPr>
          <p:cNvPr id="370" name="TextBox 370"/>
          <p:cNvSpPr txBox="1"/>
          <p:nvPr/>
        </p:nvSpPr>
        <p:spPr>
          <a:xfrm>
            <a:off x="4082415" y="8437245"/>
            <a:ext cx="575310" cy="2238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>
                <a:solidFill>
                  <a:srgbClr val="163768"/>
                </a:solidFill>
                <a:latin typeface="Arial"/>
                <a:ea typeface="Arial"/>
                <a:cs typeface="Arial"/>
              </a:rPr>
              <a:t>Task 3</a:t>
            </a:r>
            <a:endParaRPr lang="zh-CN" sz="1290"/>
          </a:p>
        </p:txBody>
      </p:sp>
      <p:sp>
        <p:nvSpPr>
          <p:cNvPr id="371" name="TextBox 371"/>
          <p:cNvSpPr txBox="1"/>
          <p:nvPr/>
        </p:nvSpPr>
        <p:spPr>
          <a:xfrm>
            <a:off x="4072890" y="8627745"/>
            <a:ext cx="575310" cy="2238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>
                <a:solidFill>
                  <a:srgbClr val="0F306B"/>
                </a:solidFill>
                <a:latin typeface="Arial"/>
                <a:ea typeface="Arial"/>
                <a:cs typeface="Arial"/>
              </a:rPr>
              <a:t>Task 4</a:t>
            </a:r>
            <a:endParaRPr lang="zh-CN" sz="1290"/>
          </a:p>
        </p:txBody>
      </p:sp>
      <p:sp>
        <p:nvSpPr>
          <p:cNvPr id="372" name="TextBox 372"/>
          <p:cNvSpPr txBox="1"/>
          <p:nvPr/>
        </p:nvSpPr>
        <p:spPr>
          <a:xfrm>
            <a:off x="4063365" y="8827770"/>
            <a:ext cx="575310" cy="2238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>
                <a:solidFill>
                  <a:srgbClr val="163870"/>
                </a:solidFill>
                <a:latin typeface="Arial"/>
                <a:ea typeface="Arial"/>
                <a:cs typeface="Arial"/>
              </a:rPr>
              <a:t>Task 5</a:t>
            </a:r>
            <a:endParaRPr lang="zh-CN" sz="1290"/>
          </a:p>
        </p:txBody>
      </p:sp>
      <p:sp>
        <p:nvSpPr>
          <p:cNvPr id="373" name="TextBox 373"/>
          <p:cNvSpPr txBox="1"/>
          <p:nvPr/>
        </p:nvSpPr>
        <p:spPr>
          <a:xfrm>
            <a:off x="5060632" y="7320915"/>
            <a:ext cx="1399222" cy="21431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A9270C"/>
                </a:solidFill>
                <a:latin typeface="Arial"/>
                <a:ea typeface="Arial"/>
                <a:cs typeface="Arial"/>
              </a:rPr>
              <a:t>Ball: 3 measures</a:t>
            </a:r>
            <a:endParaRPr lang="zh-CN" sz="1230"/>
          </a:p>
        </p:txBody>
      </p:sp>
      <p:sp>
        <p:nvSpPr>
          <p:cNvPr id="374" name="TextBox 374"/>
          <p:cNvSpPr txBox="1"/>
          <p:nvPr/>
        </p:nvSpPr>
        <p:spPr>
          <a:xfrm>
            <a:off x="5474018" y="8141970"/>
            <a:ext cx="862012" cy="2238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>
                <a:solidFill>
                  <a:srgbClr val="1F3D64"/>
                </a:solidFill>
                <a:latin typeface="Arial"/>
                <a:ea typeface="Arial"/>
                <a:cs typeface="Arial"/>
              </a:rPr>
              <a:t>Measure 1</a:t>
            </a:r>
            <a:endParaRPr lang="zh-CN" sz="1290"/>
          </a:p>
        </p:txBody>
      </p:sp>
      <p:sp>
        <p:nvSpPr>
          <p:cNvPr id="375" name="TextBox 375"/>
          <p:cNvSpPr txBox="1"/>
          <p:nvPr/>
        </p:nvSpPr>
        <p:spPr>
          <a:xfrm>
            <a:off x="5474018" y="8380095"/>
            <a:ext cx="862012" cy="2238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>
                <a:solidFill>
                  <a:srgbClr val="173662"/>
                </a:solidFill>
                <a:latin typeface="Arial"/>
                <a:ea typeface="Arial"/>
                <a:cs typeface="Arial"/>
              </a:rPr>
              <a:t>Measure 2</a:t>
            </a:r>
            <a:endParaRPr lang="zh-CN" sz="1290"/>
          </a:p>
        </p:txBody>
      </p:sp>
      <p:sp>
        <p:nvSpPr>
          <p:cNvPr id="376" name="TextBox 376"/>
          <p:cNvSpPr txBox="1"/>
          <p:nvPr/>
        </p:nvSpPr>
        <p:spPr>
          <a:xfrm>
            <a:off x="5474018" y="8626793"/>
            <a:ext cx="862012" cy="2238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>
                <a:solidFill>
                  <a:srgbClr val="1A3963"/>
                </a:solidFill>
                <a:latin typeface="Arial"/>
                <a:ea typeface="Arial"/>
                <a:cs typeface="Arial"/>
              </a:rPr>
              <a:t>Measure 3</a:t>
            </a:r>
            <a:endParaRPr lang="zh-CN" sz="1290"/>
          </a:p>
        </p:txBody>
      </p:sp>
      <p:sp>
        <p:nvSpPr>
          <p:cNvPr id="377" name="TextBox 377"/>
          <p:cNvSpPr txBox="1"/>
          <p:nvPr/>
        </p:nvSpPr>
        <p:spPr>
          <a:xfrm>
            <a:off x="3455670" y="9419272"/>
            <a:ext cx="3031808" cy="24574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430">
                <a:solidFill>
                  <a:srgbClr val="13376C"/>
                </a:solidFill>
                <a:latin typeface="Arial"/>
                <a:ea typeface="Arial"/>
                <a:cs typeface="Arial"/>
              </a:rPr>
              <a:t>Not a full 13-task human matrix</a:t>
            </a:r>
            <a:endParaRPr lang="zh-CN" sz="1430"/>
          </a:p>
        </p:txBody>
      </p:sp>
      <p:sp>
        <p:nvSpPr>
          <p:cNvPr id="378" name="TextBox 378"/>
          <p:cNvSpPr txBox="1"/>
          <p:nvPr/>
        </p:nvSpPr>
        <p:spPr>
          <a:xfrm>
            <a:off x="7462838" y="6500813"/>
            <a:ext cx="2780347" cy="2638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540" b="1">
                <a:solidFill>
                  <a:srgbClr val="00259E"/>
                </a:solidFill>
                <a:latin typeface="Arial"/>
                <a:ea typeface="Arial"/>
                <a:cs typeface="Arial"/>
              </a:rPr>
              <a:t>Behavioral correspondence</a:t>
            </a:r>
            <a:endParaRPr lang="zh-CN" sz="1540"/>
          </a:p>
        </p:txBody>
      </p:sp>
      <p:sp>
        <p:nvSpPr>
          <p:cNvPr id="379" name="TextBox 379"/>
          <p:cNvSpPr txBox="1"/>
          <p:nvPr/>
        </p:nvSpPr>
        <p:spPr>
          <a:xfrm>
            <a:off x="7839075" y="6778942"/>
            <a:ext cx="2025968" cy="2600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520">
                <a:solidFill>
                  <a:srgbClr val="0530A8"/>
                </a:solidFill>
                <a:latin typeface="Arial"/>
                <a:ea typeface="Arial"/>
                <a:cs typeface="Arial"/>
              </a:rPr>
              <a:t>(human-referenced)</a:t>
            </a:r>
            <a:endParaRPr lang="zh-CN" sz="1520"/>
          </a:p>
        </p:txBody>
      </p:sp>
      <p:sp>
        <p:nvSpPr>
          <p:cNvPr id="380" name="TextBox 380"/>
          <p:cNvSpPr txBox="1"/>
          <p:nvPr/>
        </p:nvSpPr>
        <p:spPr>
          <a:xfrm>
            <a:off x="7409498" y="7131368"/>
            <a:ext cx="2589848" cy="2600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600">
                <a:solidFill>
                  <a:srgbClr val="0C2C60"/>
                </a:solidFill>
                <a:latin typeface="Arial"/>
                <a:ea typeface="Arial"/>
                <a:cs typeface="Arial"/>
              </a:rPr>
              <a:t>Condition-level comparison</a:t>
            </a:r>
            <a:endParaRPr lang="zh-CN" sz="1600"/>
          </a:p>
        </p:txBody>
      </p:sp>
      <p:sp>
        <p:nvSpPr>
          <p:cNvPr id="381" name="TextBox 381"/>
          <p:cNvSpPr txBox="1"/>
          <p:nvPr/>
        </p:nvSpPr>
        <p:spPr>
          <a:xfrm>
            <a:off x="7720013" y="7359968"/>
            <a:ext cx="2015490" cy="2600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600">
                <a:solidFill>
                  <a:srgbClr val="0E3163"/>
                </a:solidFill>
                <a:latin typeface="Arial"/>
                <a:ea typeface="Arial"/>
                <a:cs typeface="Arial"/>
              </a:rPr>
              <a:t>(human vs. model)</a:t>
            </a:r>
            <a:endParaRPr lang="zh-CN" sz="1600"/>
          </a:p>
        </p:txBody>
      </p:sp>
      <p:sp>
        <p:nvSpPr>
          <p:cNvPr id="382" name="TextBox 382"/>
          <p:cNvSpPr txBox="1"/>
          <p:nvPr/>
        </p:nvSpPr>
        <p:spPr>
          <a:xfrm>
            <a:off x="6775450" y="7773353"/>
            <a:ext cx="1360170" cy="197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824A0"/>
                </a:solidFill>
                <a:latin typeface="Arial"/>
                <a:ea typeface="Arial"/>
                <a:cs typeface="Arial"/>
              </a:rPr>
              <a:t>Human behavior</a:t>
            </a:r>
            <a:endParaRPr lang="zh-CN" sz="1120"/>
          </a:p>
        </p:txBody>
      </p:sp>
      <p:sp>
        <p:nvSpPr>
          <p:cNvPr id="383" name="TextBox 383"/>
          <p:cNvSpPr txBox="1"/>
          <p:nvPr/>
        </p:nvSpPr>
        <p:spPr>
          <a:xfrm>
            <a:off x="6698298" y="7963853"/>
            <a:ext cx="1512570" cy="20764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>
                <a:solidFill>
                  <a:srgbClr val="23416D"/>
                </a:solidFill>
                <a:latin typeface="Arial"/>
                <a:ea typeface="Arial"/>
                <a:cs typeface="Arial"/>
              </a:rPr>
              <a:t>(source-specific)</a:t>
            </a:r>
            <a:endParaRPr lang="zh-CN" sz="1190"/>
          </a:p>
        </p:txBody>
      </p:sp>
      <p:sp>
        <p:nvSpPr>
          <p:cNvPr id="384" name="TextBox 384"/>
          <p:cNvSpPr txBox="1"/>
          <p:nvPr/>
        </p:nvSpPr>
        <p:spPr>
          <a:xfrm>
            <a:off x="7146925" y="9058275"/>
            <a:ext cx="3810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500">
                <a:solidFill>
                  <a:srgbClr val="23438B"/>
                </a:solidFill>
                <a:latin typeface="Arial"/>
                <a:ea typeface="Arial"/>
                <a:cs typeface="Arial"/>
              </a:rPr>
              <a:t>...</a:t>
            </a:r>
            <a:endParaRPr lang="zh-CN" sz="1500"/>
          </a:p>
        </p:txBody>
      </p:sp>
      <p:sp>
        <p:nvSpPr>
          <p:cNvPr id="385" name="TextBox 385"/>
          <p:cNvSpPr txBox="1"/>
          <p:nvPr/>
        </p:nvSpPr>
        <p:spPr>
          <a:xfrm>
            <a:off x="8130540" y="8541068"/>
            <a:ext cx="850900" cy="1920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25456F"/>
                </a:solidFill>
                <a:latin typeface="Arial"/>
                <a:ea typeface="Arial"/>
                <a:cs typeface="Arial"/>
              </a:rPr>
              <a:t>Compare</a:t>
            </a:r>
            <a:endParaRPr lang="zh-CN" sz="919"/>
          </a:p>
        </p:txBody>
      </p:sp>
      <p:sp>
        <p:nvSpPr>
          <p:cNvPr id="386" name="TextBox 386"/>
          <p:cNvSpPr txBox="1"/>
          <p:nvPr/>
        </p:nvSpPr>
        <p:spPr>
          <a:xfrm>
            <a:off x="8111490" y="8731568"/>
            <a:ext cx="889000" cy="19202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314D73"/>
                </a:solidFill>
                <a:latin typeface="Arial"/>
                <a:ea typeface="Arial"/>
                <a:cs typeface="Arial"/>
              </a:rPr>
              <a:t>by task</a:t>
            </a:r>
            <a:endParaRPr lang="zh-CN" sz="919"/>
          </a:p>
        </p:txBody>
      </p:sp>
      <p:sp>
        <p:nvSpPr>
          <p:cNvPr id="387" name="TextBox 387"/>
          <p:cNvSpPr txBox="1"/>
          <p:nvPr/>
        </p:nvSpPr>
        <p:spPr>
          <a:xfrm>
            <a:off x="8977630" y="7849552"/>
            <a:ext cx="1338580" cy="19716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92DA1"/>
                </a:solidFill>
                <a:latin typeface="Arial"/>
                <a:ea typeface="Arial"/>
                <a:cs typeface="Arial"/>
              </a:rPr>
              <a:t>Model response</a:t>
            </a:r>
            <a:endParaRPr lang="zh-CN" sz="1120"/>
          </a:p>
        </p:txBody>
      </p:sp>
      <p:sp>
        <p:nvSpPr>
          <p:cNvPr id="388" name="TextBox 388"/>
          <p:cNvSpPr txBox="1"/>
          <p:nvPr/>
        </p:nvSpPr>
        <p:spPr>
          <a:xfrm>
            <a:off x="9401175" y="9067800"/>
            <a:ext cx="381000" cy="257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500">
                <a:solidFill>
                  <a:srgbClr val="2E408C"/>
                </a:solidFill>
                <a:latin typeface="Arial"/>
                <a:ea typeface="Arial"/>
                <a:cs typeface="Arial"/>
              </a:rPr>
              <a:t>...</a:t>
            </a:r>
            <a:endParaRPr lang="zh-CN" sz="1500"/>
          </a:p>
        </p:txBody>
      </p:sp>
      <p:sp>
        <p:nvSpPr>
          <p:cNvPr id="389" name="TextBox 389"/>
          <p:cNvSpPr txBox="1"/>
          <p:nvPr/>
        </p:nvSpPr>
        <p:spPr>
          <a:xfrm>
            <a:off x="11234738" y="6396038"/>
            <a:ext cx="2809875" cy="26384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585" b="1">
                <a:solidFill>
                  <a:srgbClr val="001F83"/>
                </a:solidFill>
                <a:latin typeface="Arial"/>
                <a:ea typeface="Arial"/>
                <a:cs typeface="Arial"/>
              </a:rPr>
              <a:t>Human vs. model structure</a:t>
            </a:r>
            <a:endParaRPr lang="zh-CN" sz="1585"/>
          </a:p>
        </p:txBody>
      </p:sp>
      <p:sp>
        <p:nvSpPr>
          <p:cNvPr id="390" name="TextBox 390"/>
          <p:cNvSpPr txBox="1"/>
          <p:nvPr/>
        </p:nvSpPr>
        <p:spPr>
          <a:xfrm>
            <a:off x="11391900" y="6669405"/>
            <a:ext cx="2194560" cy="26479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550">
                <a:solidFill>
                  <a:srgbClr val="0426A3"/>
                </a:solidFill>
                <a:latin typeface="Arial"/>
                <a:ea typeface="Arial"/>
                <a:cs typeface="Arial"/>
              </a:rPr>
              <a:t>Matched task subsets</a:t>
            </a:r>
            <a:endParaRPr lang="zh-CN" sz="1550"/>
          </a:p>
        </p:txBody>
      </p:sp>
      <p:sp>
        <p:nvSpPr>
          <p:cNvPr id="391" name="TextBox 391"/>
          <p:cNvSpPr txBox="1"/>
          <p:nvPr/>
        </p:nvSpPr>
        <p:spPr>
          <a:xfrm>
            <a:off x="11650028" y="6975158"/>
            <a:ext cx="1075373" cy="2171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01892"/>
                </a:solidFill>
                <a:latin typeface="Arial"/>
                <a:ea typeface="Arial"/>
                <a:cs typeface="Arial"/>
              </a:rPr>
              <a:t>SRO: 5 tasks</a:t>
            </a:r>
            <a:endParaRPr lang="zh-CN" sz="1250"/>
          </a:p>
        </p:txBody>
      </p:sp>
      <p:sp>
        <p:nvSpPr>
          <p:cNvPr id="392" name="TextBox 392"/>
          <p:cNvSpPr txBox="1"/>
          <p:nvPr/>
        </p:nvSpPr>
        <p:spPr>
          <a:xfrm>
            <a:off x="11051540" y="7132320"/>
            <a:ext cx="632460" cy="19335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A1F8A"/>
                </a:solidFill>
                <a:latin typeface="Arial"/>
                <a:ea typeface="Arial"/>
                <a:cs typeface="Arial"/>
              </a:rPr>
              <a:t>Human</a:t>
            </a:r>
            <a:endParaRPr lang="zh-CN" sz="1200"/>
          </a:p>
        </p:txBody>
      </p:sp>
      <p:sp>
        <p:nvSpPr>
          <p:cNvPr id="393" name="TextBox 393"/>
          <p:cNvSpPr txBox="1"/>
          <p:nvPr/>
        </p:nvSpPr>
        <p:spPr>
          <a:xfrm>
            <a:off x="12726670" y="7132320"/>
            <a:ext cx="641350" cy="19335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A2291"/>
                </a:solidFill>
                <a:latin typeface="Arial"/>
                <a:ea typeface="Arial"/>
                <a:cs typeface="Arial"/>
              </a:rPr>
              <a:t>Models</a:t>
            </a:r>
            <a:endParaRPr lang="zh-CN" sz="1200"/>
          </a:p>
        </p:txBody>
      </p:sp>
      <p:sp>
        <p:nvSpPr>
          <p:cNvPr id="394" name="TextBox 394"/>
          <p:cNvSpPr txBox="1"/>
          <p:nvPr/>
        </p:nvSpPr>
        <p:spPr>
          <a:xfrm>
            <a:off x="11446193" y="8299132"/>
            <a:ext cx="1421130" cy="2171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11D94"/>
                </a:solidFill>
                <a:latin typeface="Arial"/>
                <a:ea typeface="Arial"/>
                <a:cs typeface="Arial"/>
              </a:rPr>
              <a:t>Ball: 3 measures</a:t>
            </a:r>
            <a:endParaRPr lang="zh-CN" sz="1250"/>
          </a:p>
        </p:txBody>
      </p:sp>
      <p:sp>
        <p:nvSpPr>
          <p:cNvPr id="395" name="TextBox 395"/>
          <p:cNvSpPr txBox="1"/>
          <p:nvPr/>
        </p:nvSpPr>
        <p:spPr>
          <a:xfrm>
            <a:off x="11027410" y="8456295"/>
            <a:ext cx="632460" cy="19335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092698"/>
                </a:solidFill>
                <a:latin typeface="Arial"/>
                <a:ea typeface="Arial"/>
                <a:cs typeface="Arial"/>
              </a:rPr>
              <a:t>Human</a:t>
            </a:r>
            <a:endParaRPr lang="zh-CN" sz="1050"/>
          </a:p>
        </p:txBody>
      </p:sp>
      <p:sp>
        <p:nvSpPr>
          <p:cNvPr id="396" name="TextBox 396"/>
          <p:cNvSpPr txBox="1"/>
          <p:nvPr/>
        </p:nvSpPr>
        <p:spPr>
          <a:xfrm>
            <a:off x="12707620" y="8456295"/>
            <a:ext cx="641350" cy="19335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1">
                <a:solidFill>
                  <a:srgbClr val="1136A8"/>
                </a:solidFill>
                <a:latin typeface="Arial"/>
                <a:ea typeface="Arial"/>
                <a:cs typeface="Arial"/>
              </a:rPr>
              <a:t>Models</a:t>
            </a:r>
            <a:endParaRPr lang="zh-CN" sz="1050"/>
          </a:p>
        </p:txBody>
      </p:sp>
      <p:sp>
        <p:nvSpPr>
          <p:cNvPr id="397" name="TextBox 397"/>
          <p:cNvSpPr txBox="1"/>
          <p:nvPr/>
        </p:nvSpPr>
        <p:spPr>
          <a:xfrm>
            <a:off x="10744200" y="9370695"/>
            <a:ext cx="165354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>
                <a:solidFill>
                  <a:srgbClr val="3B5378"/>
                </a:solidFill>
                <a:latin typeface="Arial"/>
                <a:ea typeface="Arial"/>
                <a:cs typeface="Arial"/>
              </a:rPr>
              <a:t>Schematic matrices</a:t>
            </a:r>
            <a:endParaRPr lang="zh-CN" sz="1140"/>
          </a:p>
        </p:txBody>
      </p:sp>
      <p:sp>
        <p:nvSpPr>
          <p:cNvPr id="398" name="TextBox 398"/>
          <p:cNvSpPr txBox="1"/>
          <p:nvPr/>
        </p:nvSpPr>
        <p:spPr>
          <a:xfrm>
            <a:off x="12197715" y="9375458"/>
            <a:ext cx="206692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>
                <a:solidFill>
                  <a:srgbClr val="163773"/>
                </a:solidFill>
                <a:latin typeface="Arial"/>
                <a:ea typeface="Arial"/>
                <a:cs typeface="Arial"/>
              </a:rPr>
              <a:t>•</a:t>
            </a:r>
            <a:endParaRPr lang="zh-CN" sz="1140"/>
          </a:p>
        </p:txBody>
      </p:sp>
      <p:sp>
        <p:nvSpPr>
          <p:cNvPr id="399" name="TextBox 399"/>
          <p:cNvSpPr txBox="1"/>
          <p:nvPr/>
        </p:nvSpPr>
        <p:spPr>
          <a:xfrm>
            <a:off x="12429490" y="9369743"/>
            <a:ext cx="1399540" cy="2000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>
                <a:solidFill>
                  <a:srgbClr val="41587A"/>
                </a:solidFill>
                <a:latin typeface="Arial"/>
                <a:ea typeface="Arial"/>
                <a:cs typeface="Arial"/>
              </a:rPr>
              <a:t>Separate cohorts</a:t>
            </a:r>
            <a:endParaRPr lang="zh-CN" sz="1140"/>
          </a:p>
        </p:txBody>
      </p:sp>
      <p:sp>
        <p:nvSpPr>
          <p:cNvPr id="401" name="TextBox 401"/>
          <p:cNvSpPr txBox="1"/>
          <p:nvPr/>
        </p:nvSpPr>
        <p:spPr>
          <a:xfrm>
            <a:off x="11301412" y="5835968"/>
            <a:ext cx="2262188" cy="260032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520">
                <a:solidFill>
                  <a:srgbClr val="073FBE"/>
                </a:solidFill>
                <a:latin typeface="Arial"/>
                <a:ea typeface="Arial"/>
                <a:cs typeface="Arial"/>
              </a:rPr>
              <a:t>Matched model subsets</a:t>
            </a:r>
            <a:endParaRPr lang="zh-CN" sz="1520"/>
          </a:p>
        </p:txBody>
      </p:sp>
      <p:sp>
        <p:nvSpPr>
          <p:cNvPr id="402" name="lm_vdot_1_1"/>
          <p:cNvSpPr/>
          <p:nvPr/>
        </p:nvSpPr>
        <p:spPr>
          <a:xfrm>
            <a:off x="4231005" y="3653790"/>
            <a:ext cx="26670" cy="26670"/>
          </a:xfrm>
          <a:prstGeom prst="ellipse">
            <a:avLst/>
          </a:prstGeom>
          <a:solidFill>
            <a:srgbClr val="2329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3" name="lm_vdot_1_2"/>
          <p:cNvSpPr/>
          <p:nvPr/>
        </p:nvSpPr>
        <p:spPr>
          <a:xfrm>
            <a:off x="4231005" y="3705225"/>
            <a:ext cx="26670" cy="26670"/>
          </a:xfrm>
          <a:prstGeom prst="ellipse">
            <a:avLst/>
          </a:prstGeom>
          <a:solidFill>
            <a:srgbClr val="2329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4" name="lm_vdot_1_3"/>
          <p:cNvSpPr/>
          <p:nvPr/>
        </p:nvSpPr>
        <p:spPr>
          <a:xfrm>
            <a:off x="4231005" y="3761422"/>
            <a:ext cx="26670" cy="26670"/>
          </a:xfrm>
          <a:prstGeom prst="ellipse">
            <a:avLst/>
          </a:prstGeom>
          <a:solidFill>
            <a:srgbClr val="2329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5" name="lm_vdot_2_1"/>
          <p:cNvSpPr/>
          <p:nvPr/>
        </p:nvSpPr>
        <p:spPr>
          <a:xfrm>
            <a:off x="4803458" y="3649980"/>
            <a:ext cx="26670" cy="26670"/>
          </a:xfrm>
          <a:prstGeom prst="ellipse">
            <a:avLst/>
          </a:prstGeom>
          <a:solidFill>
            <a:srgbClr val="2329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6" name="lm_vdot_2_2"/>
          <p:cNvSpPr/>
          <p:nvPr/>
        </p:nvSpPr>
        <p:spPr>
          <a:xfrm>
            <a:off x="4803458" y="3704272"/>
            <a:ext cx="26670" cy="26670"/>
          </a:xfrm>
          <a:prstGeom prst="ellipse">
            <a:avLst/>
          </a:prstGeom>
          <a:solidFill>
            <a:srgbClr val="2329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7" name="lm_vdot_2_3"/>
          <p:cNvSpPr/>
          <p:nvPr/>
        </p:nvSpPr>
        <p:spPr>
          <a:xfrm>
            <a:off x="4803458" y="3760470"/>
            <a:ext cx="26670" cy="26670"/>
          </a:xfrm>
          <a:prstGeom prst="ellipse">
            <a:avLst/>
          </a:prstGeom>
          <a:solidFill>
            <a:srgbClr val="2329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8" name="lm_vdot_3_1"/>
          <p:cNvSpPr/>
          <p:nvPr/>
        </p:nvSpPr>
        <p:spPr>
          <a:xfrm>
            <a:off x="5410200" y="3643313"/>
            <a:ext cx="26670" cy="26670"/>
          </a:xfrm>
          <a:prstGeom prst="ellipse">
            <a:avLst/>
          </a:prstGeom>
          <a:solidFill>
            <a:srgbClr val="2329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9" name="lm_vdot_3_2"/>
          <p:cNvSpPr/>
          <p:nvPr/>
        </p:nvSpPr>
        <p:spPr>
          <a:xfrm>
            <a:off x="5410200" y="3699510"/>
            <a:ext cx="26670" cy="26670"/>
          </a:xfrm>
          <a:prstGeom prst="ellipse">
            <a:avLst/>
          </a:prstGeom>
          <a:solidFill>
            <a:srgbClr val="2329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0" name="lm_vdot_3_3"/>
          <p:cNvSpPr/>
          <p:nvPr/>
        </p:nvSpPr>
        <p:spPr>
          <a:xfrm>
            <a:off x="5410200" y="3754755"/>
            <a:ext cx="26670" cy="26670"/>
          </a:xfrm>
          <a:prstGeom prst="ellipse">
            <a:avLst/>
          </a:prstGeom>
          <a:solidFill>
            <a:srgbClr val="23293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1" name="table_vdot_1"/>
          <p:cNvSpPr/>
          <p:nvPr/>
        </p:nvSpPr>
        <p:spPr>
          <a:xfrm>
            <a:off x="6569393" y="4117658"/>
            <a:ext cx="24765" cy="24765"/>
          </a:xfrm>
          <a:prstGeom prst="ellipse">
            <a:avLst/>
          </a:prstGeom>
          <a:solidFill>
            <a:srgbClr val="2B3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2" name="table_vdot_2"/>
          <p:cNvSpPr/>
          <p:nvPr/>
        </p:nvSpPr>
        <p:spPr>
          <a:xfrm>
            <a:off x="6569393" y="4176713"/>
            <a:ext cx="24765" cy="24765"/>
          </a:xfrm>
          <a:prstGeom prst="ellipse">
            <a:avLst/>
          </a:prstGeom>
          <a:solidFill>
            <a:srgbClr val="2B3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3" name="table_vdot_3"/>
          <p:cNvSpPr/>
          <p:nvPr/>
        </p:nvSpPr>
        <p:spPr>
          <a:xfrm>
            <a:off x="6569393" y="4226242"/>
            <a:ext cx="24765" cy="24765"/>
          </a:xfrm>
          <a:prstGeom prst="ellipse">
            <a:avLst/>
          </a:prstGeom>
          <a:solidFill>
            <a:srgbClr val="2B3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4" name="hm2a_mark_1"/>
          <p:cNvSpPr/>
          <p:nvPr/>
        </p:nvSpPr>
        <p:spPr>
          <a:xfrm>
            <a:off x="10030778" y="2424112"/>
            <a:ext cx="24765" cy="24765"/>
          </a:xfrm>
          <a:prstGeom prst="ellipse">
            <a:avLst/>
          </a:prstGeom>
          <a:solidFill>
            <a:srgbClr val="49556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5" name="hm2a_mark_2"/>
          <p:cNvSpPr/>
          <p:nvPr/>
        </p:nvSpPr>
        <p:spPr>
          <a:xfrm>
            <a:off x="9988868" y="2490788"/>
            <a:ext cx="24765" cy="24765"/>
          </a:xfrm>
          <a:prstGeom prst="ellipse">
            <a:avLst/>
          </a:prstGeom>
          <a:solidFill>
            <a:srgbClr val="41424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6" name="hm2a_mark_3"/>
          <p:cNvSpPr/>
          <p:nvPr/>
        </p:nvSpPr>
        <p:spPr>
          <a:xfrm>
            <a:off x="10030778" y="2490788"/>
            <a:ext cx="24765" cy="24765"/>
          </a:xfrm>
          <a:prstGeom prst="ellipse">
            <a:avLst/>
          </a:prstGeom>
          <a:solidFill>
            <a:srgbClr val="595B6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7" name="hm2a_mark_4"/>
          <p:cNvSpPr/>
          <p:nvPr/>
        </p:nvSpPr>
        <p:spPr>
          <a:xfrm>
            <a:off x="10033635" y="2908935"/>
            <a:ext cx="24765" cy="24765"/>
          </a:xfrm>
          <a:prstGeom prst="ellipse">
            <a:avLst/>
          </a:prstGeom>
          <a:solidFill>
            <a:srgbClr val="B2BFC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8" name="hm2a_mark_5"/>
          <p:cNvSpPr/>
          <p:nvPr/>
        </p:nvSpPr>
        <p:spPr>
          <a:xfrm>
            <a:off x="9988868" y="3152775"/>
            <a:ext cx="24765" cy="24765"/>
          </a:xfrm>
          <a:prstGeom prst="ellipse">
            <a:avLst/>
          </a:prstGeom>
          <a:solidFill>
            <a:srgbClr val="616C9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9" name="hm2a_mark_6"/>
          <p:cNvSpPr/>
          <p:nvPr/>
        </p:nvSpPr>
        <p:spPr>
          <a:xfrm>
            <a:off x="10030778" y="3151822"/>
            <a:ext cx="24765" cy="24765"/>
          </a:xfrm>
          <a:prstGeom prst="ellipse">
            <a:avLst/>
          </a:prstGeom>
          <a:solidFill>
            <a:srgbClr val="64709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0" name="hm2a_mark_7"/>
          <p:cNvSpPr/>
          <p:nvPr/>
        </p:nvSpPr>
        <p:spPr>
          <a:xfrm>
            <a:off x="11489055" y="2488883"/>
            <a:ext cx="24765" cy="24765"/>
          </a:xfrm>
          <a:prstGeom prst="ellipse">
            <a:avLst/>
          </a:prstGeom>
          <a:solidFill>
            <a:srgbClr val="203B7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1" name="hm2a_mark_8"/>
          <p:cNvSpPr/>
          <p:nvPr/>
        </p:nvSpPr>
        <p:spPr>
          <a:xfrm>
            <a:off x="11533823" y="2489835"/>
            <a:ext cx="24765" cy="24765"/>
          </a:xfrm>
          <a:prstGeom prst="ellipse">
            <a:avLst/>
          </a:prstGeom>
          <a:solidFill>
            <a:srgbClr val="45639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2" name="hm2a_mark_9"/>
          <p:cNvSpPr/>
          <p:nvPr/>
        </p:nvSpPr>
        <p:spPr>
          <a:xfrm>
            <a:off x="11573828" y="2489835"/>
            <a:ext cx="24765" cy="24765"/>
          </a:xfrm>
          <a:prstGeom prst="ellipse">
            <a:avLst/>
          </a:prstGeom>
          <a:solidFill>
            <a:srgbClr val="19347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3" name="hm2a_mark_10"/>
          <p:cNvSpPr/>
          <p:nvPr/>
        </p:nvSpPr>
        <p:spPr>
          <a:xfrm>
            <a:off x="11490960" y="3149918"/>
            <a:ext cx="24765" cy="24765"/>
          </a:xfrm>
          <a:prstGeom prst="ellipse">
            <a:avLst/>
          </a:prstGeom>
          <a:solidFill>
            <a:srgbClr val="4D6E9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4" name="hm2a_mark_11"/>
          <p:cNvSpPr/>
          <p:nvPr/>
        </p:nvSpPr>
        <p:spPr>
          <a:xfrm>
            <a:off x="11531918" y="3149918"/>
            <a:ext cx="24765" cy="24765"/>
          </a:xfrm>
          <a:prstGeom prst="ellipse">
            <a:avLst/>
          </a:prstGeom>
          <a:solidFill>
            <a:srgbClr val="6289B5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5" name="hm2a_mark_12"/>
          <p:cNvSpPr/>
          <p:nvPr/>
        </p:nvSpPr>
        <p:spPr>
          <a:xfrm>
            <a:off x="11574780" y="3149918"/>
            <a:ext cx="24765" cy="24765"/>
          </a:xfrm>
          <a:prstGeom prst="ellipse">
            <a:avLst/>
          </a:prstGeom>
          <a:solidFill>
            <a:srgbClr val="00318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6" name="hm2a_mark_13"/>
          <p:cNvSpPr/>
          <p:nvPr/>
        </p:nvSpPr>
        <p:spPr>
          <a:xfrm>
            <a:off x="10266045" y="3396615"/>
            <a:ext cx="24765" cy="24765"/>
          </a:xfrm>
          <a:prstGeom prst="ellipse">
            <a:avLst/>
          </a:prstGeom>
          <a:solidFill>
            <a:srgbClr val="8089A0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7" name="hm2a_mark_14"/>
          <p:cNvSpPr/>
          <p:nvPr/>
        </p:nvSpPr>
        <p:spPr>
          <a:xfrm>
            <a:off x="10266045" y="3444240"/>
            <a:ext cx="24765" cy="24765"/>
          </a:xfrm>
          <a:prstGeom prst="ellipse">
            <a:avLst/>
          </a:prstGeom>
          <a:solidFill>
            <a:srgbClr val="52607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8" name="hm2a_mark_15"/>
          <p:cNvSpPr/>
          <p:nvPr/>
        </p:nvSpPr>
        <p:spPr>
          <a:xfrm>
            <a:off x="11172825" y="3395663"/>
            <a:ext cx="24765" cy="24765"/>
          </a:xfrm>
          <a:prstGeom prst="ellipse">
            <a:avLst/>
          </a:prstGeom>
          <a:solidFill>
            <a:srgbClr val="A9CAC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9" name="hm2a_mark_16"/>
          <p:cNvSpPr/>
          <p:nvPr/>
        </p:nvSpPr>
        <p:spPr>
          <a:xfrm>
            <a:off x="11172825" y="3445192"/>
            <a:ext cx="24765" cy="24765"/>
          </a:xfrm>
          <a:prstGeom prst="ellipse">
            <a:avLst/>
          </a:prstGeom>
          <a:solidFill>
            <a:srgbClr val="B3D2D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0" name="hm2a_mark_4b"/>
          <p:cNvSpPr/>
          <p:nvPr/>
        </p:nvSpPr>
        <p:spPr>
          <a:xfrm>
            <a:off x="9990773" y="2910840"/>
            <a:ext cx="24765" cy="24765"/>
          </a:xfrm>
          <a:prstGeom prst="ellipse">
            <a:avLst/>
          </a:prstGeom>
          <a:solidFill>
            <a:srgbClr val="B2BFC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1" name="TextBox 431"/>
          <p:cNvSpPr txBox="1"/>
          <p:nvPr/>
        </p:nvSpPr>
        <p:spPr>
          <a:xfrm>
            <a:off x="280988" y="1071562"/>
            <a:ext cx="519113" cy="54292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sz="3100" b="1">
                <a:solidFill>
                  <a:srgbClr val="012C6C"/>
                </a:solidFill>
                <a:latin typeface="Arial"/>
                <a:ea typeface="Arial"/>
                <a:cs typeface="Arial"/>
              </a:rPr>
              <a:t>1</a:t>
            </a:r>
            <a:endParaRPr lang="zh-CN" sz="3100"/>
          </a:p>
        </p:txBody>
      </p:sp>
      <p:sp>
        <p:nvSpPr>
          <p:cNvPr id="432" name="TextBox 432"/>
          <p:cNvSpPr txBox="1"/>
          <p:nvPr/>
        </p:nvSpPr>
        <p:spPr>
          <a:xfrm>
            <a:off x="9777412" y="122396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sz="2300">
                <a:solidFill>
                  <a:srgbClr val="002B80"/>
                </a:solidFill>
                <a:latin typeface="Arial"/>
                <a:ea typeface="Arial"/>
                <a:cs typeface="Arial"/>
              </a:rPr>
              <a:t>2A</a:t>
            </a:r>
            <a:endParaRPr lang="zh-CN" sz="2300"/>
          </a:p>
        </p:txBody>
      </p:sp>
      <p:sp>
        <p:nvSpPr>
          <p:cNvPr id="433" name="TextBox 433"/>
          <p:cNvSpPr txBox="1"/>
          <p:nvPr/>
        </p:nvSpPr>
        <p:spPr>
          <a:xfrm>
            <a:off x="9748838" y="3776663"/>
            <a:ext cx="495300" cy="4476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sz="2300">
                <a:solidFill>
                  <a:srgbClr val="003482"/>
                </a:solidFill>
                <a:latin typeface="Arial"/>
                <a:ea typeface="Arial"/>
                <a:cs typeface="Arial"/>
              </a:rPr>
              <a:t>2B</a:t>
            </a:r>
            <a:endParaRPr lang="zh-CN" sz="2300"/>
          </a:p>
        </p:txBody>
      </p:sp>
      <p:sp>
        <p:nvSpPr>
          <p:cNvPr id="434" name="TextBox 434"/>
          <p:cNvSpPr txBox="1"/>
          <p:nvPr/>
        </p:nvSpPr>
        <p:spPr>
          <a:xfrm>
            <a:off x="276225" y="6005513"/>
            <a:ext cx="566738" cy="56673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sz="3500" b="1">
                <a:solidFill>
                  <a:srgbClr val="740604"/>
                </a:solidFill>
                <a:latin typeface="Arial"/>
                <a:ea typeface="Arial"/>
                <a:cs typeface="Arial"/>
              </a:rPr>
              <a:t>3</a:t>
            </a:r>
            <a:endParaRPr lang="zh-CN" sz="3500"/>
          </a:p>
        </p:txBody>
      </p:sp>
      <p:sp>
        <p:nvSpPr>
          <p:cNvPr id="435" name="TextBox 435"/>
          <p:cNvSpPr txBox="1"/>
          <p:nvPr/>
        </p:nvSpPr>
        <p:spPr>
          <a:xfrm>
            <a:off x="6786563" y="6481762"/>
            <a:ext cx="509587" cy="5143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sz="2300">
                <a:solidFill>
                  <a:srgbClr val="002D86"/>
                </a:solidFill>
                <a:latin typeface="Arial"/>
                <a:ea typeface="Arial"/>
                <a:cs typeface="Arial"/>
              </a:rPr>
              <a:t>4A</a:t>
            </a:r>
            <a:endParaRPr lang="zh-CN" sz="2300"/>
          </a:p>
        </p:txBody>
      </p:sp>
      <p:sp>
        <p:nvSpPr>
          <p:cNvPr id="436" name="TextBox 436"/>
          <p:cNvSpPr txBox="1"/>
          <p:nvPr/>
        </p:nvSpPr>
        <p:spPr>
          <a:xfrm>
            <a:off x="10510838" y="6310312"/>
            <a:ext cx="514350" cy="5238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noAutofit/>
          </a:bodyPr>
          <a:lstStyle/>
          <a:p>
            <a:pPr algn="ctr"/>
            <a:r>
              <a:rPr lang="zh-CN" sz="2400">
                <a:solidFill>
                  <a:srgbClr val="00308A"/>
                </a:solidFill>
                <a:latin typeface="Arial"/>
                <a:ea typeface="Arial"/>
                <a:cs typeface="Arial"/>
              </a:rPr>
              <a:t>4B</a:t>
            </a:r>
            <a:endParaRPr lang="zh-CN" sz="2400"/>
          </a:p>
        </p:txBody>
      </p:sp>
      <p:sp>
        <p:nvSpPr>
          <p:cNvPr id="437" name="Example label 437"/>
          <p:cNvSpPr txBox="1"/>
          <p:nvPr/>
        </p:nvSpPr>
        <p:spPr>
          <a:xfrm>
            <a:off x="1676400" y="2918460"/>
            <a:ext cx="11811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 b="0">
                <a:solidFill>
                  <a:srgbClr val="555555"/>
                </a:solidFill>
                <a:latin typeface="Arial"/>
                <a:ea typeface="Arial"/>
                <a:cs typeface="Arial"/>
              </a:rPr>
              <a:t>middle arrow</a:t>
            </a:r>
            <a:endParaRPr lang="zh-CN" sz="1350" b="0"/>
          </a:p>
        </p:txBody>
      </p:sp>
      <p:sp>
        <p:nvSpPr>
          <p:cNvPr id="438" name="Example label 438"/>
          <p:cNvSpPr txBox="1"/>
          <p:nvPr/>
        </p:nvSpPr>
        <p:spPr>
          <a:xfrm>
            <a:off x="1892300" y="4451350"/>
            <a:ext cx="1219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 b="0">
                <a:solidFill>
                  <a:srgbClr val="193567"/>
                </a:solidFill>
                <a:latin typeface="Arial"/>
                <a:ea typeface="Arial"/>
                <a:cs typeface="Arial"/>
              </a:rPr>
              <a:t>Box → sofa</a:t>
            </a:r>
            <a:endParaRPr lang="zh-CN" sz="1350" b="0"/>
          </a:p>
        </p:txBody>
      </p:sp>
      <p:sp>
        <p:nvSpPr>
          <p:cNvPr id="439" name="Example label 439"/>
          <p:cNvSpPr txBox="1"/>
          <p:nvPr/>
        </p:nvSpPr>
        <p:spPr>
          <a:xfrm>
            <a:off x="1892300" y="4641850"/>
            <a:ext cx="1219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 b="0">
                <a:solidFill>
                  <a:srgbClr val="193567"/>
                </a:solidFill>
                <a:latin typeface="Arial"/>
                <a:ea typeface="Arial"/>
                <a:cs typeface="Arial"/>
              </a:rPr>
              <a:t>Todd absent</a:t>
            </a:r>
            <a:endParaRPr lang="zh-CN" sz="1350" b="0"/>
          </a:p>
        </p:txBody>
      </p:sp>
      <p:sp>
        <p:nvSpPr>
          <p:cNvPr id="440" name="Example label 440"/>
          <p:cNvSpPr txBox="1"/>
          <p:nvPr/>
        </p:nvSpPr>
        <p:spPr>
          <a:xfrm>
            <a:off x="1892300" y="4832350"/>
            <a:ext cx="12192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l"/>
            <a:r>
              <a:rPr lang="zh-CN" sz="1350" b="0">
                <a:solidFill>
                  <a:srgbClr val="193567"/>
                </a:solidFill>
                <a:latin typeface="Arial"/>
                <a:ea typeface="Arial"/>
                <a:cs typeface="Arial"/>
              </a:rPr>
              <a:t>Search: box</a:t>
            </a:r>
            <a:endParaRPr lang="zh-CN" sz="1350" b="0"/>
          </a:p>
        </p:txBody>
      </p:sp>
      <p:sp>
        <p:nvSpPr>
          <p:cNvPr id="441" name="Example label 441"/>
          <p:cNvSpPr txBox="1"/>
          <p:nvPr/>
        </p:nvSpPr>
        <p:spPr>
          <a:xfrm>
            <a:off x="825500" y="5511800"/>
            <a:ext cx="2286000" cy="228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zh-CN" sz="1350" b="0">
                <a:solidFill>
                  <a:srgbClr val="555555"/>
                </a:solidFill>
                <a:latin typeface="Arial"/>
                <a:ea typeface="Arial"/>
                <a:cs typeface="Arial"/>
              </a:rPr>
              <a:t>Schematic examples</a:t>
            </a:r>
            <a:endParaRPr lang="zh-CN" sz="1350" b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mageToEditablePPT">
  <a:themeElements>
    <a:clrScheme name="Office">
      <a:dk1>
        <a:sysClr val="windowText" lastClr="000000"/>
      </a:dk1>
      <a:lt1>
        <a:sysClr val="window" lastClr="FFFFFF"/>
      </a:lt1>
      <a:dk2>
        <a:srgbClr val="1F1F1F"/>
      </a:dk2>
      <a:lt2>
        <a:srgbClr val="F8F8F8"/>
      </a:lt2>
      <a:accent1>
        <a:srgbClr val="0F766E"/>
      </a:accent1>
      <a:accent2>
        <a:srgbClr val="E66B00"/>
      </a:accent2>
      <a:accent3>
        <a:srgbClr val="F6D365"/>
      </a:accent3>
      <a:accent4>
        <a:srgbClr val="57C4B8"/>
      </a:accent4>
      <a:accent5>
        <a:srgbClr val="666666"/>
      </a:accent5>
      <a:accent6>
        <a:srgbClr val="111111"/>
      </a:accent6>
      <a:hlink>
        <a:srgbClr val="0563C1"/>
      </a:hlink>
      <a:folHlink>
        <a:srgbClr val="954F72"/>
      </a:folHlink>
    </a:clrScheme>
    <a:fontScheme name="Microsoft YaHei">
      <a:majorFont>
        <a:latin typeface="Microsoft YaHei"/>
        <a:ea typeface="Microsoft YaHei"/>
        <a:cs typeface="Microsoft YaHei"/>
      </a:majorFont>
      <a:minorFont>
        <a:latin typeface="Microsoft YaHei"/>
        <a:ea typeface="Microsoft YaHei"/>
        <a:cs typeface="Microsoft YaHei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309</Words>
  <Application>Microsoft Office PowerPoint</Application>
  <PresentationFormat>Custom</PresentationFormat>
  <Paragraphs>124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ImageToEditablePPT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CogBattery Figure 1 overview</dc:title>
  <cp:lastModifiedBy>Codex</cp:lastModifiedBy>
  <cp:revision>4</cp:revision>
  <dcterms:modified xsi:type="dcterms:W3CDTF">2026-10-26T07:50:46Z</dcterms:modified>
</cp:coreProperties>
</file>