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
  </p:notesMasterIdLst>
  <p:sldIdLst>
    <p:sldId id="256" r:id="rId2"/>
  </p:sldIdLst>
  <p:sldSz cx="38404800" cy="19202400"/>
  <p:notesSz cx="19202400" cy="384048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9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84"/>
    <p:restoredTop sz="94610"/>
  </p:normalViewPr>
  <p:slideViewPr>
    <p:cSldViewPr snapToGrid="0" snapToObjects="1">
      <p:cViewPr>
        <p:scale>
          <a:sx n="40" d="100"/>
          <a:sy n="40" d="100"/>
        </p:scale>
        <p:origin x="144"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5/30/26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1143000"/>
            <a:ext cx="61722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svg"/><Relationship Id="rId21" Type="http://schemas.openxmlformats.org/officeDocument/2006/relationships/image" Target="../media/image19.sv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svg"/><Relationship Id="rId50" Type="http://schemas.openxmlformats.org/officeDocument/2006/relationships/image" Target="../media/image48.png"/><Relationship Id="rId7" Type="http://schemas.openxmlformats.org/officeDocument/2006/relationships/image" Target="../media/image5.svg"/><Relationship Id="rId2" Type="http://schemas.openxmlformats.org/officeDocument/2006/relationships/notesSlide" Target="../notesSlides/notesSlide1.xml"/><Relationship Id="rId16" Type="http://schemas.openxmlformats.org/officeDocument/2006/relationships/image" Target="../media/image14.png"/><Relationship Id="rId29" Type="http://schemas.openxmlformats.org/officeDocument/2006/relationships/image" Target="../media/image27.svg"/><Relationship Id="rId11" Type="http://schemas.openxmlformats.org/officeDocument/2006/relationships/image" Target="../media/image9.sv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svg"/><Relationship Id="rId40" Type="http://schemas.openxmlformats.org/officeDocument/2006/relationships/image" Target="../media/image38.png"/><Relationship Id="rId45" Type="http://schemas.openxmlformats.org/officeDocument/2006/relationships/image" Target="../media/image43.sv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svg"/><Relationship Id="rId10" Type="http://schemas.openxmlformats.org/officeDocument/2006/relationships/image" Target="../media/image8.png"/><Relationship Id="rId19" Type="http://schemas.openxmlformats.org/officeDocument/2006/relationships/image" Target="../media/image17.svg"/><Relationship Id="rId31" Type="http://schemas.openxmlformats.org/officeDocument/2006/relationships/image" Target="../media/image29.svg"/><Relationship Id="rId44" Type="http://schemas.openxmlformats.org/officeDocument/2006/relationships/image" Target="../media/image42.png"/><Relationship Id="rId52" Type="http://schemas.openxmlformats.org/officeDocument/2006/relationships/image" Target="../media/image50.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svg"/><Relationship Id="rId30" Type="http://schemas.openxmlformats.org/officeDocument/2006/relationships/image" Target="../media/image28.png"/><Relationship Id="rId35" Type="http://schemas.openxmlformats.org/officeDocument/2006/relationships/image" Target="../media/image33.svg"/><Relationship Id="rId43" Type="http://schemas.openxmlformats.org/officeDocument/2006/relationships/image" Target="../media/image41.svg"/><Relationship Id="rId48" Type="http://schemas.openxmlformats.org/officeDocument/2006/relationships/image" Target="../media/image46.png"/><Relationship Id="rId8" Type="http://schemas.openxmlformats.org/officeDocument/2006/relationships/image" Target="../media/image6.png"/><Relationship Id="rId51" Type="http://schemas.openxmlformats.org/officeDocument/2006/relationships/image" Target="../media/image49.png"/><Relationship Id="rId3"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38" Type="http://schemas.openxmlformats.org/officeDocument/2006/relationships/image" Target="../media/image36.png"/><Relationship Id="rId46" Type="http://schemas.openxmlformats.org/officeDocument/2006/relationships/image" Target="../media/image44.png"/><Relationship Id="rId20" Type="http://schemas.openxmlformats.org/officeDocument/2006/relationships/image" Target="../media/image18.png"/><Relationship Id="rId41" Type="http://schemas.openxmlformats.org/officeDocument/2006/relationships/image" Target="../media/image39.svg"/><Relationship Id="rId1" Type="http://schemas.openxmlformats.org/officeDocument/2006/relationships/slideLayout" Target="../slideLayouts/slideLayout1.xml"/><Relationship Id="rId6"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BFF"/>
        </a:solidFill>
        <a:effectLst/>
      </p:bgPr>
    </p:bg>
    <p:spTree>
      <p:nvGrpSpPr>
        <p:cNvPr id="1" name=""/>
        <p:cNvGrpSpPr/>
        <p:nvPr/>
      </p:nvGrpSpPr>
      <p:grpSpPr>
        <a:xfrm>
          <a:off x="0" y="0"/>
          <a:ext cx="0" cy="0"/>
          <a:chOff x="0" y="0"/>
          <a:chExt cx="0" cy="0"/>
        </a:xfrm>
      </p:grpSpPr>
      <p:sp>
        <p:nvSpPr>
          <p:cNvPr id="3" name="Shape 1"/>
          <p:cNvSpPr/>
          <p:nvPr/>
        </p:nvSpPr>
        <p:spPr>
          <a:xfrm>
            <a:off x="274320" y="2212848"/>
            <a:ext cx="37856160" cy="0"/>
          </a:xfrm>
          <a:prstGeom prst="line">
            <a:avLst/>
          </a:prstGeom>
          <a:noFill/>
          <a:ln w="15240">
            <a:solidFill>
              <a:srgbClr val="D4E2F4"/>
            </a:solidFill>
            <a:prstDash val="solid"/>
          </a:ln>
        </p:spPr>
        <p:txBody>
          <a:bodyPr/>
          <a:lstStyle/>
          <a:p>
            <a:endParaRPr lang="zh-CN" altLang="en-US"/>
          </a:p>
        </p:txBody>
      </p:sp>
      <p:sp>
        <p:nvSpPr>
          <p:cNvPr id="6" name="Text 4"/>
          <p:cNvSpPr/>
          <p:nvPr/>
        </p:nvSpPr>
        <p:spPr>
          <a:xfrm>
            <a:off x="5577840" y="320547"/>
            <a:ext cx="27432000" cy="548640"/>
          </a:xfrm>
          <a:prstGeom prst="rect">
            <a:avLst/>
          </a:prstGeom>
          <a:noFill/>
        </p:spPr>
        <p:txBody>
          <a:bodyPr wrap="square" lIns="381" tIns="381" rIns="381" bIns="381" rtlCol="0" anchor="t">
            <a:noAutofit/>
          </a:bodyPr>
          <a:lstStyle/>
          <a:p>
            <a:pPr marL="0" indent="0" algn="ctr">
              <a:buNone/>
            </a:pPr>
            <a:r>
              <a:rPr lang="en-US" sz="6000" b="1" dirty="0">
                <a:solidFill>
                  <a:srgbClr val="072A63"/>
                </a:solidFill>
                <a:latin typeface="Aptos Display" pitchFamily="34" charset="0"/>
                <a:ea typeface="Aptos Display" pitchFamily="34" charset="-122"/>
                <a:cs typeface="Aptos Display" pitchFamily="34" charset="-120"/>
              </a:rPr>
              <a:t>Physics-Aware Video Instance Removal Benchmark </a:t>
            </a:r>
            <a:endParaRPr lang="en-US" sz="6000" dirty="0"/>
          </a:p>
        </p:txBody>
      </p:sp>
      <p:sp>
        <p:nvSpPr>
          <p:cNvPr id="7" name="Text 5"/>
          <p:cNvSpPr/>
          <p:nvPr/>
        </p:nvSpPr>
        <p:spPr>
          <a:xfrm>
            <a:off x="5852160" y="1264121"/>
            <a:ext cx="26883360" cy="347472"/>
          </a:xfrm>
          <a:prstGeom prst="rect">
            <a:avLst/>
          </a:prstGeom>
          <a:noFill/>
        </p:spPr>
        <p:txBody>
          <a:bodyPr wrap="square" lIns="381" tIns="381" rIns="381" bIns="381" rtlCol="0" anchor="t">
            <a:noAutofit/>
          </a:bodyPr>
          <a:lstStyle/>
          <a:p>
            <a:pPr marL="0" indent="0" algn="ctr">
              <a:buNone/>
            </a:pPr>
            <a:r>
              <a:rPr lang="en-US" sz="1600" b="1" dirty="0">
                <a:solidFill>
                  <a:srgbClr val="061A35"/>
                </a:solidFill>
                <a:latin typeface="Aptos" pitchFamily="34" charset="0"/>
                <a:ea typeface="Aptos" pitchFamily="34" charset="-122"/>
                <a:cs typeface="Aptos" pitchFamily="34" charset="-120"/>
              </a:rPr>
              <a:t>Zirui Li¹, Xinghao Chen², Lingyu Jiang¹, Dengzhe Hou¹, Fangzhou Lin¹</a:t>
            </a:r>
            <a:r>
              <a:rPr lang="en-US" altLang="zh-CN" sz="1600" b="1" dirty="0">
                <a:solidFill>
                  <a:srgbClr val="061A35"/>
                </a:solidFill>
                <a:latin typeface="Aptos" pitchFamily="34" charset="0"/>
                <a:ea typeface="Aptos" pitchFamily="34" charset="-122"/>
                <a:cs typeface="Aptos" pitchFamily="34" charset="-120"/>
              </a:rPr>
              <a:t>,</a:t>
            </a:r>
            <a:r>
              <a:rPr lang="en-US" sz="1600" b="1" dirty="0">
                <a:solidFill>
                  <a:srgbClr val="061A35"/>
                </a:solidFill>
                <a:latin typeface="Aptos" pitchFamily="34" charset="0"/>
                <a:ea typeface="Aptos" pitchFamily="34" charset="-122"/>
                <a:cs typeface="Aptos" pitchFamily="34" charset="-120"/>
              </a:rPr>
              <a:t>³, Kazunori Yamada¹, Xiangbo Gao³, Zhengzhong Tu³*</a:t>
            </a:r>
            <a:endParaRPr lang="en-US" sz="1600" dirty="0"/>
          </a:p>
        </p:txBody>
      </p:sp>
      <p:sp>
        <p:nvSpPr>
          <p:cNvPr id="8" name="Text 6"/>
          <p:cNvSpPr/>
          <p:nvPr/>
        </p:nvSpPr>
        <p:spPr>
          <a:xfrm>
            <a:off x="6583680" y="1647026"/>
            <a:ext cx="25420320" cy="347472"/>
          </a:xfrm>
          <a:prstGeom prst="rect">
            <a:avLst/>
          </a:prstGeom>
          <a:noFill/>
        </p:spPr>
        <p:txBody>
          <a:bodyPr wrap="square" lIns="381" tIns="381" rIns="381" bIns="381" rtlCol="0" anchor="t">
            <a:noAutofit/>
          </a:bodyPr>
          <a:lstStyle/>
          <a:p>
            <a:pPr marL="0" indent="0" algn="ctr">
              <a:buNone/>
            </a:pPr>
            <a:r>
              <a:rPr lang="en-US" sz="1400" dirty="0">
                <a:solidFill>
                  <a:srgbClr val="061A35"/>
                </a:solidFill>
                <a:latin typeface="Aptos" pitchFamily="34" charset="0"/>
                <a:ea typeface="Aptos" pitchFamily="34" charset="-122"/>
                <a:cs typeface="Aptos" pitchFamily="34" charset="-120"/>
              </a:rPr>
              <a:t>¹Tohoku University     ²University of Washington     ³Texas A&amp;M University     *Corresponding author</a:t>
            </a:r>
            <a:endParaRPr lang="en-US" sz="1400" dirty="0"/>
          </a:p>
        </p:txBody>
      </p:sp>
      <p:sp>
        <p:nvSpPr>
          <p:cNvPr id="9" name="Shape 7"/>
          <p:cNvSpPr/>
          <p:nvPr/>
        </p:nvSpPr>
        <p:spPr>
          <a:xfrm>
            <a:off x="411480" y="2487168"/>
            <a:ext cx="8503920" cy="7223760"/>
          </a:xfrm>
          <a:prstGeom prst="roundRect">
            <a:avLst>
              <a:gd name="adj" fmla="val 1013"/>
            </a:avLst>
          </a:prstGeom>
          <a:solidFill>
            <a:srgbClr val="FFFFFF"/>
          </a:solidFill>
          <a:ln w="12700">
            <a:solidFill>
              <a:srgbClr val="B9CBE3"/>
            </a:solidFill>
            <a:prstDash val="solid"/>
          </a:ln>
        </p:spPr>
        <p:txBody>
          <a:bodyPr/>
          <a:lstStyle/>
          <a:p>
            <a:endParaRPr lang="zh-CN" altLang="en-US"/>
          </a:p>
        </p:txBody>
      </p:sp>
      <p:sp>
        <p:nvSpPr>
          <p:cNvPr id="10" name="Shape 8"/>
          <p:cNvSpPr/>
          <p:nvPr/>
        </p:nvSpPr>
        <p:spPr>
          <a:xfrm>
            <a:off x="411480" y="2487168"/>
            <a:ext cx="8503920" cy="512064"/>
          </a:xfrm>
          <a:prstGeom prst="rect">
            <a:avLst/>
          </a:prstGeom>
          <a:solidFill>
            <a:srgbClr val="072A63"/>
          </a:solidFill>
          <a:ln w="12700">
            <a:solidFill>
              <a:srgbClr val="072A63"/>
            </a:solidFill>
            <a:prstDash val="solid"/>
          </a:ln>
        </p:spPr>
        <p:txBody>
          <a:bodyPr/>
          <a:lstStyle/>
          <a:p>
            <a:endParaRPr lang="zh-CN" altLang="en-US"/>
          </a:p>
        </p:txBody>
      </p:sp>
      <p:sp>
        <p:nvSpPr>
          <p:cNvPr id="11" name="Text 9"/>
          <p:cNvSpPr/>
          <p:nvPr/>
        </p:nvSpPr>
        <p:spPr>
          <a:xfrm>
            <a:off x="612648" y="2578608"/>
            <a:ext cx="8138160" cy="329184"/>
          </a:xfrm>
          <a:prstGeom prst="rect">
            <a:avLst/>
          </a:prstGeom>
          <a:noFill/>
        </p:spPr>
        <p:txBody>
          <a:bodyPr wrap="square" lIns="0" tIns="0" rIns="0" bIns="0" rtlCol="0" anchor="ctr"/>
          <a:lstStyle/>
          <a:p>
            <a:pPr marL="0" indent="0" algn="l">
              <a:buNone/>
            </a:pPr>
            <a:r>
              <a:rPr lang="en-US" sz="2000" b="1" dirty="0">
                <a:solidFill>
                  <a:srgbClr val="FFFFFF"/>
                </a:solidFill>
                <a:latin typeface="Aptos Display" pitchFamily="34" charset="0"/>
                <a:ea typeface="Aptos Display" pitchFamily="34" charset="-122"/>
                <a:cs typeface="Aptos Display" pitchFamily="34" charset="-120"/>
              </a:rPr>
              <a:t>1. ABSTRACT / MOTIVATION</a:t>
            </a:r>
            <a:endParaRPr lang="en-US" sz="2000" dirty="0"/>
          </a:p>
        </p:txBody>
      </p:sp>
      <p:sp>
        <p:nvSpPr>
          <p:cNvPr id="12" name="Text 10"/>
          <p:cNvSpPr/>
          <p:nvPr/>
        </p:nvSpPr>
        <p:spPr>
          <a:xfrm>
            <a:off x="749808" y="3200400"/>
            <a:ext cx="7909560" cy="2423160"/>
          </a:xfrm>
          <a:prstGeom prst="rect">
            <a:avLst/>
          </a:prstGeom>
          <a:noFill/>
        </p:spPr>
        <p:txBody>
          <a:bodyPr wrap="square" lIns="381" tIns="381" rIns="381" bIns="381" rtlCol="0" anchor="t">
            <a:noAutofit/>
          </a:bodyPr>
          <a:lstStyle/>
          <a:p>
            <a:pPr marL="0" indent="0" algn="l">
              <a:buNone/>
            </a:pPr>
            <a:r>
              <a:rPr lang="en-US" sz="1700" dirty="0">
                <a:solidFill>
                  <a:srgbClr val="061A35"/>
                </a:solidFill>
                <a:latin typeface="Arial" panose="020B0604020202020204" pitchFamily="34" charset="0"/>
                <a:ea typeface="Arial" panose="020B0604020202020204" pitchFamily="34" charset="0"/>
                <a:cs typeface="Arial" panose="020B0604020202020204" pitchFamily="34" charset="0"/>
              </a:rPr>
              <a:t>Video Instance Removal (VIR) aims to remove a designated object while preserving background integrity and physically plausible side effects, such as reflections, shadows, mirror appearances, and illumination interactions. Existing evaluations mainly focus on visual plausibility and often miss physical causality.</a:t>
            </a:r>
            <a:endParaRPr lang="en-US" sz="1700" dirty="0">
              <a:latin typeface="Arial" panose="020B0604020202020204" pitchFamily="34" charset="0"/>
              <a:ea typeface="Arial" panose="020B0604020202020204" pitchFamily="34" charset="0"/>
              <a:cs typeface="Arial" panose="020B0604020202020204" pitchFamily="34" charset="0"/>
            </a:endParaRPr>
          </a:p>
          <a:p>
            <a:pPr marL="0" indent="0" algn="l">
              <a:buNone/>
            </a:pPr>
            <a:endParaRPr lang="en-US" sz="1700" dirty="0">
              <a:latin typeface="Arial" panose="020B0604020202020204" pitchFamily="34" charset="0"/>
              <a:ea typeface="Arial" panose="020B0604020202020204" pitchFamily="34" charset="0"/>
              <a:cs typeface="Arial" panose="020B0604020202020204" pitchFamily="34" charset="0"/>
            </a:endParaRPr>
          </a:p>
          <a:p>
            <a:pPr marL="0" indent="0" algn="l">
              <a:buNone/>
            </a:pPr>
            <a:r>
              <a:rPr lang="en-US" sz="1700" dirty="0">
                <a:solidFill>
                  <a:srgbClr val="061A35"/>
                </a:solidFill>
                <a:latin typeface="Arial" panose="020B0604020202020204" pitchFamily="34" charset="0"/>
                <a:ea typeface="Arial" panose="020B0604020202020204" pitchFamily="34" charset="0"/>
                <a:cs typeface="Arial" panose="020B0604020202020204" pitchFamily="34" charset="0"/>
              </a:rPr>
              <a:t>We introduce the </a:t>
            </a:r>
            <a:r>
              <a:rPr lang="en-US" sz="1700" b="1" dirty="0">
                <a:solidFill>
                  <a:srgbClr val="061A35"/>
                </a:solidFill>
                <a:latin typeface="Arial" panose="020B0604020202020204" pitchFamily="34" charset="0"/>
                <a:ea typeface="Arial" panose="020B0604020202020204" pitchFamily="34" charset="0"/>
                <a:cs typeface="Arial" panose="020B0604020202020204" pitchFamily="34" charset="0"/>
              </a:rPr>
              <a:t>PAVIR</a:t>
            </a:r>
            <a:r>
              <a:rPr lang="en-US" sz="1700" dirty="0">
                <a:solidFill>
                  <a:srgbClr val="061A35"/>
                </a:solidFill>
                <a:latin typeface="Arial" panose="020B0604020202020204" pitchFamily="34" charset="0"/>
                <a:ea typeface="Arial" panose="020B0604020202020204" pitchFamily="34" charset="0"/>
                <a:cs typeface="Arial" panose="020B0604020202020204" pitchFamily="34" charset="0"/>
              </a:rPr>
              <a:t> benchmark with 95 high-quality real videos covering simple to hard physical interactions, and a decoupled human evaluation protocol that independently assesses Instruction Following, Rendering Quality, and Edit Exclusivity.</a:t>
            </a:r>
            <a:endParaRPr lang="en-US" sz="1700" dirty="0">
              <a:latin typeface="Arial" panose="020B0604020202020204" pitchFamily="34" charset="0"/>
              <a:ea typeface="Arial" panose="020B0604020202020204" pitchFamily="34" charset="0"/>
              <a:cs typeface="Arial" panose="020B0604020202020204" pitchFamily="34" charset="0"/>
            </a:endParaRPr>
          </a:p>
        </p:txBody>
      </p:sp>
      <p:sp>
        <p:nvSpPr>
          <p:cNvPr id="13" name="Shape 11"/>
          <p:cNvSpPr/>
          <p:nvPr/>
        </p:nvSpPr>
        <p:spPr>
          <a:xfrm>
            <a:off x="731520" y="5760720"/>
            <a:ext cx="7726680" cy="3511296"/>
          </a:xfrm>
          <a:prstGeom prst="roundRect">
            <a:avLst>
              <a:gd name="adj" fmla="val 2083"/>
            </a:avLst>
          </a:prstGeom>
          <a:solidFill>
            <a:srgbClr val="F3F7FC"/>
          </a:solidFill>
          <a:ln w="12700">
            <a:solidFill>
              <a:srgbClr val="F3F7FC"/>
            </a:solidFill>
            <a:prstDash val="solid"/>
          </a:ln>
        </p:spPr>
        <p:txBody>
          <a:bodyPr/>
          <a:lstStyle/>
          <a:p>
            <a:endParaRPr lang="zh-CN" altLang="en-US" dirty="0"/>
          </a:p>
        </p:txBody>
      </p:sp>
      <p:sp>
        <p:nvSpPr>
          <p:cNvPr id="14" name="Text 12"/>
          <p:cNvSpPr/>
          <p:nvPr/>
        </p:nvSpPr>
        <p:spPr>
          <a:xfrm>
            <a:off x="1783080" y="6071581"/>
            <a:ext cx="6492240" cy="566928"/>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Removing an object also requires updating its physical side effects.</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5" name="Text 13"/>
          <p:cNvSpPr/>
          <p:nvPr/>
        </p:nvSpPr>
        <p:spPr>
          <a:xfrm>
            <a:off x="1810512" y="7196293"/>
            <a:ext cx="6492240" cy="530352"/>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Existing benchmarks often under-evaluate physical causality.</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6" name="Text 14"/>
          <p:cNvSpPr/>
          <p:nvPr/>
        </p:nvSpPr>
        <p:spPr>
          <a:xfrm>
            <a:off x="1783080" y="8417052"/>
            <a:ext cx="6492240" cy="530352"/>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PAVIR standardizes data, prompts, masks, and evaluation.</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20" name="Shape 18"/>
          <p:cNvSpPr/>
          <p:nvPr/>
        </p:nvSpPr>
        <p:spPr>
          <a:xfrm>
            <a:off x="9098280" y="2487168"/>
            <a:ext cx="10241280" cy="8183880"/>
          </a:xfrm>
          <a:prstGeom prst="roundRect">
            <a:avLst>
              <a:gd name="adj" fmla="val 894"/>
            </a:avLst>
          </a:prstGeom>
          <a:solidFill>
            <a:srgbClr val="FFFFFF"/>
          </a:solidFill>
          <a:ln w="12700">
            <a:solidFill>
              <a:srgbClr val="B9CBE3"/>
            </a:solidFill>
            <a:prstDash val="solid"/>
          </a:ln>
        </p:spPr>
        <p:txBody>
          <a:bodyPr/>
          <a:lstStyle/>
          <a:p>
            <a:endParaRPr lang="zh-CN" altLang="en-US" dirty="0"/>
          </a:p>
        </p:txBody>
      </p:sp>
      <p:sp>
        <p:nvSpPr>
          <p:cNvPr id="21" name="Shape 19"/>
          <p:cNvSpPr/>
          <p:nvPr/>
        </p:nvSpPr>
        <p:spPr>
          <a:xfrm>
            <a:off x="9098280" y="2487168"/>
            <a:ext cx="10241280" cy="512064"/>
          </a:xfrm>
          <a:prstGeom prst="rect">
            <a:avLst/>
          </a:prstGeom>
          <a:solidFill>
            <a:srgbClr val="0B6F7A"/>
          </a:solidFill>
          <a:ln w="12700">
            <a:solidFill>
              <a:srgbClr val="0B6F7A"/>
            </a:solidFill>
            <a:prstDash val="solid"/>
          </a:ln>
        </p:spPr>
        <p:txBody>
          <a:bodyPr/>
          <a:lstStyle/>
          <a:p>
            <a:endParaRPr lang="zh-CN" altLang="en-US"/>
          </a:p>
        </p:txBody>
      </p:sp>
      <p:sp>
        <p:nvSpPr>
          <p:cNvPr id="22" name="Text 20"/>
          <p:cNvSpPr/>
          <p:nvPr/>
        </p:nvSpPr>
        <p:spPr>
          <a:xfrm>
            <a:off x="9299448" y="2578608"/>
            <a:ext cx="9875520" cy="329184"/>
          </a:xfrm>
          <a:prstGeom prst="rect">
            <a:avLst/>
          </a:prstGeom>
          <a:noFill/>
        </p:spPr>
        <p:txBody>
          <a:bodyPr wrap="square" lIns="0" tIns="0" rIns="0" bIns="0" rtlCol="0" anchor="ctr"/>
          <a:lstStyle/>
          <a:p>
            <a:pPr marL="0" indent="0" algn="l">
              <a:buNone/>
            </a:pPr>
            <a:r>
              <a:rPr lang="en-US" sz="2000" b="1" dirty="0">
                <a:solidFill>
                  <a:srgbClr val="FFFFFF"/>
                </a:solidFill>
                <a:latin typeface="Aptos Display" pitchFamily="34" charset="0"/>
                <a:ea typeface="Aptos Display" pitchFamily="34" charset="-122"/>
                <a:cs typeface="Aptos Display" pitchFamily="34" charset="-120"/>
              </a:rPr>
              <a:t>2. BENCHMARK DESIGN / DATASET</a:t>
            </a:r>
            <a:endParaRPr lang="en-US" sz="2000" dirty="0"/>
          </a:p>
        </p:txBody>
      </p:sp>
      <p:sp>
        <p:nvSpPr>
          <p:cNvPr id="23" name="Text 21"/>
          <p:cNvSpPr/>
          <p:nvPr/>
        </p:nvSpPr>
        <p:spPr>
          <a:xfrm>
            <a:off x="9418320" y="3127248"/>
            <a:ext cx="3931920" cy="228600"/>
          </a:xfrm>
          <a:prstGeom prst="rect">
            <a:avLst/>
          </a:prstGeom>
          <a:noFill/>
        </p:spPr>
        <p:txBody>
          <a:bodyPr wrap="square" lIns="381" tIns="381" rIns="381" bIns="381" rtlCol="0" anchor="t">
            <a:noAutofit/>
          </a:bodyPr>
          <a:lstStyle/>
          <a:p>
            <a:pPr marL="0" indent="0" algn="l">
              <a:buNone/>
            </a:pPr>
            <a:r>
              <a:rPr lang="en-US" b="1" dirty="0">
                <a:solidFill>
                  <a:srgbClr val="072A63"/>
                </a:solidFill>
                <a:latin typeface="Arial" panose="020B0604020202020204" pitchFamily="34" charset="0"/>
                <a:ea typeface="Arial" panose="020B0604020202020204" pitchFamily="34" charset="0"/>
                <a:cs typeface="Arial" panose="020B0604020202020204" pitchFamily="34" charset="0"/>
              </a:rPr>
              <a:t>PAVIR Benchmark Summary</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24" name="Shape 22"/>
          <p:cNvSpPr/>
          <p:nvPr/>
        </p:nvSpPr>
        <p:spPr>
          <a:xfrm>
            <a:off x="9418320" y="3429000"/>
            <a:ext cx="3931920" cy="3749040"/>
          </a:xfrm>
          <a:prstGeom prst="roundRect">
            <a:avLst>
              <a:gd name="adj" fmla="val 5882"/>
            </a:avLst>
          </a:prstGeom>
          <a:solidFill>
            <a:srgbClr val="F5F9FF"/>
          </a:solidFill>
          <a:ln w="10160">
            <a:solidFill>
              <a:srgbClr val="D8E5F5"/>
            </a:solidFill>
            <a:prstDash val="solid"/>
          </a:ln>
        </p:spPr>
        <p:txBody>
          <a:bodyPr/>
          <a:lstStyle/>
          <a:p>
            <a:endParaRPr lang="zh-CN" altLang="en-US"/>
          </a:p>
        </p:txBody>
      </p:sp>
      <p:sp>
        <p:nvSpPr>
          <p:cNvPr id="25" name="Text 23"/>
          <p:cNvSpPr/>
          <p:nvPr/>
        </p:nvSpPr>
        <p:spPr>
          <a:xfrm>
            <a:off x="10607040" y="3636407"/>
            <a:ext cx="1033304" cy="556260"/>
          </a:xfrm>
          <a:prstGeom prst="rect">
            <a:avLst/>
          </a:prstGeom>
          <a:noFill/>
        </p:spPr>
        <p:txBody>
          <a:bodyPr wrap="square" lIns="381" tIns="381" rIns="381" bIns="381" rtlCol="0" anchor="t">
            <a:noAutofit/>
          </a:bodyPr>
          <a:lstStyle/>
          <a:p>
            <a:pPr marL="0" indent="0" algn="l">
              <a:buNone/>
            </a:pPr>
            <a:r>
              <a:rPr lang="en-US" sz="3200" b="1" dirty="0">
                <a:solidFill>
                  <a:srgbClr val="072A63"/>
                </a:solidFill>
                <a:latin typeface="Aptos" pitchFamily="34" charset="0"/>
                <a:ea typeface="Aptos" pitchFamily="34" charset="-122"/>
                <a:cs typeface="Aptos" pitchFamily="34" charset="-120"/>
              </a:rPr>
              <a:t>95</a:t>
            </a:r>
            <a:endParaRPr lang="en-US" sz="3200" dirty="0"/>
          </a:p>
        </p:txBody>
      </p:sp>
      <p:sp>
        <p:nvSpPr>
          <p:cNvPr id="26" name="Text 24"/>
          <p:cNvSpPr/>
          <p:nvPr/>
        </p:nvSpPr>
        <p:spPr>
          <a:xfrm>
            <a:off x="11194256" y="3636391"/>
            <a:ext cx="1450975" cy="338328"/>
          </a:xfrm>
          <a:prstGeom prst="rect">
            <a:avLst/>
          </a:prstGeom>
          <a:noFill/>
        </p:spPr>
        <p:txBody>
          <a:bodyPr wrap="square" lIns="381" tIns="381" rIns="381" bIns="381" rtlCol="0" anchor="t">
            <a:noAutofit/>
          </a:bodyPr>
          <a:lstStyle/>
          <a:p>
            <a:pPr marL="0" indent="0" algn="l">
              <a:buNone/>
            </a:pPr>
            <a:r>
              <a:rPr lang="en-US" sz="1600" b="1" dirty="0">
                <a:solidFill>
                  <a:srgbClr val="061A35"/>
                </a:solidFill>
                <a:latin typeface="Aptos" pitchFamily="34" charset="0"/>
                <a:ea typeface="Aptos" pitchFamily="34" charset="-122"/>
                <a:cs typeface="Aptos" pitchFamily="34" charset="-120"/>
              </a:rPr>
              <a:t>high-quality real videos</a:t>
            </a:r>
            <a:endParaRPr lang="en-US" sz="1600" dirty="0"/>
          </a:p>
        </p:txBody>
      </p:sp>
      <p:sp>
        <p:nvSpPr>
          <p:cNvPr id="28" name="Text 26"/>
          <p:cNvSpPr/>
          <p:nvPr/>
        </p:nvSpPr>
        <p:spPr>
          <a:xfrm>
            <a:off x="10607040" y="4430792"/>
            <a:ext cx="1958975" cy="365760"/>
          </a:xfrm>
          <a:prstGeom prst="rect">
            <a:avLst/>
          </a:prstGeom>
          <a:noFill/>
        </p:spPr>
        <p:txBody>
          <a:bodyPr wrap="square" lIns="381" tIns="381" rIns="381" bIns="381" rtlCol="0" anchor="t">
            <a:noAutofit/>
          </a:bodyPr>
          <a:lstStyle/>
          <a:p>
            <a:pPr marL="0" indent="0" algn="l">
              <a:buNone/>
            </a:pPr>
            <a:r>
              <a:rPr lang="en-US" altLang="zh-CN" sz="1600" b="1" dirty="0">
                <a:solidFill>
                  <a:srgbClr val="072A63"/>
                </a:solidFill>
                <a:latin typeface="Aptos" pitchFamily="34" charset="0"/>
                <a:ea typeface="Aptos" pitchFamily="34" charset="-122"/>
                <a:cs typeface="Aptos" pitchFamily="34" charset="-120"/>
              </a:rPr>
              <a:t>Average   </a:t>
            </a:r>
            <a:endParaRPr lang="en-US" sz="1600" dirty="0"/>
          </a:p>
        </p:txBody>
      </p:sp>
      <p:sp>
        <p:nvSpPr>
          <p:cNvPr id="29" name="Text 27"/>
          <p:cNvSpPr/>
          <p:nvPr/>
        </p:nvSpPr>
        <p:spPr>
          <a:xfrm>
            <a:off x="10607040" y="4796530"/>
            <a:ext cx="3657600" cy="338328"/>
          </a:xfrm>
          <a:prstGeom prst="rect">
            <a:avLst/>
          </a:prstGeom>
          <a:noFill/>
        </p:spPr>
        <p:txBody>
          <a:bodyPr wrap="square" lIns="381" tIns="381" rIns="381" bIns="381" rtlCol="0" anchor="t">
            <a:noAutofit/>
          </a:bodyPr>
          <a:lstStyle/>
          <a:p>
            <a:pPr marL="0" indent="0" algn="l">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frames per clip</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32" name="Text 30"/>
          <p:cNvSpPr/>
          <p:nvPr/>
        </p:nvSpPr>
        <p:spPr>
          <a:xfrm>
            <a:off x="10607040" y="5358241"/>
            <a:ext cx="1908810" cy="338328"/>
          </a:xfrm>
          <a:prstGeom prst="rect">
            <a:avLst/>
          </a:prstGeom>
          <a:noFill/>
        </p:spPr>
        <p:txBody>
          <a:bodyPr wrap="square" lIns="381" tIns="381" rIns="381" bIns="381" rtlCol="0" anchor="t">
            <a:noAutofit/>
          </a:bodyPr>
          <a:lstStyle/>
          <a:p>
            <a:pPr marL="0" indent="0" algn="l">
              <a:buNone/>
            </a:pPr>
            <a:r>
              <a:rPr lang="en-US" altLang="zh-CN" sz="1600" b="1" dirty="0">
                <a:solidFill>
                  <a:srgbClr val="061A35"/>
                </a:solidFill>
                <a:latin typeface="Aptos" pitchFamily="34" charset="0"/>
                <a:ea typeface="Aptos" pitchFamily="34" charset="-122"/>
                <a:cs typeface="Aptos" pitchFamily="34" charset="-120"/>
              </a:rPr>
              <a:t>U</a:t>
            </a:r>
            <a:r>
              <a:rPr lang="en-US" sz="1600" b="1" dirty="0">
                <a:solidFill>
                  <a:srgbClr val="061A35"/>
                </a:solidFill>
                <a:latin typeface="Aptos" pitchFamily="34" charset="0"/>
                <a:ea typeface="Aptos" pitchFamily="34" charset="-122"/>
                <a:cs typeface="Aptos" pitchFamily="34" charset="-120"/>
              </a:rPr>
              <a:t>nified  resolution </a:t>
            </a:r>
            <a:r>
              <a:rPr lang="en-US" altLang="zh-CN" sz="1600" b="1" dirty="0">
                <a:solidFill>
                  <a:srgbClr val="061A35"/>
                </a:solidFill>
                <a:latin typeface="Aptos" pitchFamily="34" charset="0"/>
                <a:ea typeface="Aptos" pitchFamily="34" charset="-122"/>
                <a:cs typeface="Aptos" pitchFamily="34" charset="-120"/>
              </a:rPr>
              <a:t>at</a:t>
            </a:r>
            <a:endParaRPr lang="en-US" sz="1600" dirty="0"/>
          </a:p>
        </p:txBody>
      </p:sp>
      <p:sp>
        <p:nvSpPr>
          <p:cNvPr id="33" name="Text 31"/>
          <p:cNvSpPr/>
          <p:nvPr/>
        </p:nvSpPr>
        <p:spPr>
          <a:xfrm>
            <a:off x="10607040" y="6327616"/>
            <a:ext cx="2236788" cy="594360"/>
          </a:xfrm>
          <a:prstGeom prst="rect">
            <a:avLst/>
          </a:prstGeom>
          <a:noFill/>
        </p:spPr>
        <p:txBody>
          <a:bodyPr wrap="square" lIns="381" tIns="381" rIns="381" bIns="381" rtlCol="0" anchor="t">
            <a:noAutofit/>
          </a:bodyPr>
          <a:lstStyle/>
          <a:p>
            <a:pPr marL="0" indent="0" algn="l">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Sources: </a:t>
            </a:r>
          </a:p>
          <a:p>
            <a:pPr marL="0" indent="0" algn="l">
              <a:buNone/>
            </a:pPr>
            <a:r>
              <a:rPr lang="en-US" sz="1600" b="1" dirty="0">
                <a:solidFill>
                  <a:srgbClr val="061A35"/>
                </a:solidFill>
                <a:latin typeface="Arial" panose="020B0604020202020204" pitchFamily="34" charset="0"/>
                <a:ea typeface="Arial" panose="020B0604020202020204" pitchFamily="34" charset="0"/>
                <a:cs typeface="Arial" panose="020B0604020202020204" pitchFamily="34" charset="0"/>
              </a:rPr>
              <a:t>45 Inter4k + </a:t>
            </a:r>
          </a:p>
          <a:p>
            <a:pPr marL="0" indent="0" algn="l">
              <a:buNone/>
            </a:pPr>
            <a:r>
              <a:rPr lang="en-US" sz="1600" b="1" dirty="0">
                <a:solidFill>
                  <a:srgbClr val="061A35"/>
                </a:solidFill>
                <a:latin typeface="Arial" panose="020B0604020202020204" pitchFamily="34" charset="0"/>
                <a:ea typeface="Arial" panose="020B0604020202020204" pitchFamily="34" charset="0"/>
                <a:cs typeface="Arial" panose="020B0604020202020204" pitchFamily="34" charset="0"/>
              </a:rPr>
              <a:t>50 DAVIS2016</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34" name="Shape 32"/>
          <p:cNvSpPr/>
          <p:nvPr/>
        </p:nvSpPr>
        <p:spPr>
          <a:xfrm>
            <a:off x="13606304" y="3509724"/>
            <a:ext cx="5394960" cy="1737360"/>
          </a:xfrm>
          <a:prstGeom prst="roundRect">
            <a:avLst>
              <a:gd name="adj" fmla="val 3158"/>
            </a:avLst>
          </a:prstGeom>
          <a:solidFill>
            <a:srgbClr val="EEF8F1"/>
          </a:solidFill>
          <a:ln w="10160">
            <a:solidFill>
              <a:srgbClr val="CDE7D1"/>
            </a:solidFill>
            <a:prstDash val="solid"/>
          </a:ln>
        </p:spPr>
        <p:txBody>
          <a:bodyPr/>
          <a:lstStyle/>
          <a:p>
            <a:endParaRPr lang="zh-CN" altLang="en-US"/>
          </a:p>
        </p:txBody>
      </p:sp>
      <p:sp>
        <p:nvSpPr>
          <p:cNvPr id="35" name="Text 33"/>
          <p:cNvSpPr/>
          <p:nvPr/>
        </p:nvSpPr>
        <p:spPr>
          <a:xfrm>
            <a:off x="13944600" y="3630168"/>
            <a:ext cx="2103120" cy="685800"/>
          </a:xfrm>
          <a:prstGeom prst="rect">
            <a:avLst/>
          </a:prstGeom>
          <a:noFill/>
        </p:spPr>
        <p:txBody>
          <a:bodyPr wrap="square" lIns="381" tIns="381" rIns="381" bIns="381" rtlCol="0" anchor="t">
            <a:noAutofit/>
          </a:bodyPr>
          <a:lstStyle/>
          <a:p>
            <a:pPr marL="0" indent="0" algn="l">
              <a:buNone/>
            </a:pPr>
            <a:r>
              <a:rPr lang="en-US" sz="2000" b="1" dirty="0">
                <a:solidFill>
                  <a:srgbClr val="1C7A37"/>
                </a:solidFill>
                <a:latin typeface="Arial" panose="020B0604020202020204" pitchFamily="34" charset="0"/>
                <a:ea typeface="Arial" panose="020B0604020202020204" pitchFamily="34" charset="0"/>
                <a:cs typeface="Arial" panose="020B0604020202020204" pitchFamily="34" charset="0"/>
              </a:rPr>
              <a:t>Simple Subset</a:t>
            </a:r>
            <a:endParaRPr lang="en-US" sz="2000" dirty="0">
              <a:latin typeface="Arial" panose="020B0604020202020204" pitchFamily="34" charset="0"/>
              <a:ea typeface="Arial" panose="020B0604020202020204" pitchFamily="34" charset="0"/>
              <a:cs typeface="Arial" panose="020B0604020202020204" pitchFamily="34" charset="0"/>
            </a:endParaRPr>
          </a:p>
          <a:p>
            <a:pPr marL="0" indent="0" algn="l">
              <a:buNone/>
            </a:pP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36" name="Text 34"/>
          <p:cNvSpPr/>
          <p:nvPr/>
        </p:nvSpPr>
        <p:spPr>
          <a:xfrm>
            <a:off x="13944600" y="4566285"/>
            <a:ext cx="2377440" cy="502920"/>
          </a:xfrm>
          <a:prstGeom prst="rect">
            <a:avLst/>
          </a:prstGeom>
          <a:noFill/>
        </p:spPr>
        <p:txBody>
          <a:bodyPr wrap="square" lIns="381" tIns="381" rIns="381" bIns="381" rtlCol="0" anchor="t">
            <a:noAutofit/>
          </a:bodyPr>
          <a:lstStyle/>
          <a:p>
            <a:pPr marL="0" indent="0" algn="l">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Weaker interaction</a:t>
            </a:r>
            <a:endParaRPr lang="en-US" sz="1600" dirty="0">
              <a:latin typeface="Arial" panose="020B0604020202020204" pitchFamily="34" charset="0"/>
              <a:ea typeface="Arial" panose="020B0604020202020204" pitchFamily="34" charset="0"/>
              <a:cs typeface="Arial" panose="020B0604020202020204" pitchFamily="34" charset="0"/>
            </a:endParaRPr>
          </a:p>
          <a:p>
            <a:pPr marL="0" indent="0" algn="l">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and simpler geometry</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38" name="Shape 35"/>
          <p:cNvSpPr/>
          <p:nvPr/>
        </p:nvSpPr>
        <p:spPr>
          <a:xfrm>
            <a:off x="13624560" y="5440680"/>
            <a:ext cx="5394960" cy="1737360"/>
          </a:xfrm>
          <a:prstGeom prst="roundRect">
            <a:avLst>
              <a:gd name="adj" fmla="val 3158"/>
            </a:avLst>
          </a:prstGeom>
          <a:solidFill>
            <a:srgbClr val="F3F0FF"/>
          </a:solidFill>
          <a:ln w="10160">
            <a:solidFill>
              <a:srgbClr val="DAD3F9"/>
            </a:solidFill>
            <a:prstDash val="solid"/>
          </a:ln>
        </p:spPr>
        <p:txBody>
          <a:bodyPr/>
          <a:lstStyle/>
          <a:p>
            <a:endParaRPr lang="zh-CN" altLang="en-US"/>
          </a:p>
        </p:txBody>
      </p:sp>
      <p:sp>
        <p:nvSpPr>
          <p:cNvPr id="39" name="Text 36"/>
          <p:cNvSpPr/>
          <p:nvPr/>
        </p:nvSpPr>
        <p:spPr>
          <a:xfrm>
            <a:off x="13944600" y="5586759"/>
            <a:ext cx="2103120" cy="347472"/>
          </a:xfrm>
          <a:prstGeom prst="rect">
            <a:avLst/>
          </a:prstGeom>
          <a:noFill/>
        </p:spPr>
        <p:txBody>
          <a:bodyPr wrap="square" lIns="381" tIns="381" rIns="381" bIns="381" rtlCol="0" anchor="t">
            <a:noAutofit/>
          </a:bodyPr>
          <a:lstStyle/>
          <a:p>
            <a:pPr marL="0" indent="0" algn="l">
              <a:buNone/>
            </a:pPr>
            <a:r>
              <a:rPr lang="en-US" sz="2000" b="1" dirty="0">
                <a:solidFill>
                  <a:srgbClr val="5B3DB3"/>
                </a:solidFill>
                <a:latin typeface="Arial" panose="020B0604020202020204" pitchFamily="34" charset="0"/>
                <a:ea typeface="Arial" panose="020B0604020202020204" pitchFamily="34" charset="0"/>
                <a:cs typeface="Arial" panose="020B0604020202020204" pitchFamily="34" charset="0"/>
              </a:rPr>
              <a:t>Hard Subset</a:t>
            </a:r>
            <a:endParaRPr lang="en-US" sz="2000" b="1" dirty="0">
              <a:latin typeface="Arial" panose="020B0604020202020204" pitchFamily="34" charset="0"/>
              <a:ea typeface="Arial" panose="020B0604020202020204" pitchFamily="34" charset="0"/>
              <a:cs typeface="Arial" panose="020B0604020202020204" pitchFamily="34" charset="0"/>
            </a:endParaRPr>
          </a:p>
          <a:p>
            <a:pPr marL="0" indent="0" algn="l">
              <a:buNone/>
            </a:pPr>
            <a:endParaRPr lang="en-US" sz="2000" b="1" dirty="0">
              <a:latin typeface="Arial" panose="020B0604020202020204" pitchFamily="34" charset="0"/>
              <a:ea typeface="Arial" panose="020B0604020202020204" pitchFamily="34" charset="0"/>
              <a:cs typeface="Arial" panose="020B0604020202020204" pitchFamily="34" charset="0"/>
            </a:endParaRPr>
          </a:p>
        </p:txBody>
      </p:sp>
      <p:sp>
        <p:nvSpPr>
          <p:cNvPr id="40" name="Text 37"/>
          <p:cNvSpPr/>
          <p:nvPr/>
        </p:nvSpPr>
        <p:spPr>
          <a:xfrm>
            <a:off x="13944600" y="6464791"/>
            <a:ext cx="2423160" cy="658368"/>
          </a:xfrm>
          <a:prstGeom prst="rect">
            <a:avLst/>
          </a:prstGeom>
          <a:noFill/>
        </p:spPr>
        <p:txBody>
          <a:bodyPr wrap="square" lIns="381" tIns="381" rIns="381" bIns="381" rtlCol="0" anchor="t">
            <a:noAutofit/>
          </a:bodyPr>
          <a:lstStyle/>
          <a:p>
            <a:pPr marL="0" indent="0" algn="l">
              <a:buNone/>
            </a:pPr>
            <a:r>
              <a:rPr lang="en-US" sz="1400" dirty="0">
                <a:solidFill>
                  <a:srgbClr val="061A35"/>
                </a:solidFill>
                <a:latin typeface="Arial" panose="020B0604020202020204" pitchFamily="34" charset="0"/>
                <a:ea typeface="Arial" panose="020B0604020202020204" pitchFamily="34" charset="0"/>
                <a:cs typeface="Arial" panose="020B0604020202020204" pitchFamily="34" charset="0"/>
              </a:rPr>
              <a:t>Reflections / Mirrors /</a:t>
            </a:r>
            <a:endParaRPr lang="en-US" sz="1400" dirty="0">
              <a:latin typeface="Arial" panose="020B0604020202020204" pitchFamily="34" charset="0"/>
              <a:ea typeface="Arial" panose="020B0604020202020204" pitchFamily="34" charset="0"/>
              <a:cs typeface="Arial" panose="020B0604020202020204" pitchFamily="34" charset="0"/>
            </a:endParaRPr>
          </a:p>
          <a:p>
            <a:pPr marL="0" indent="0" algn="l">
              <a:buNone/>
            </a:pPr>
            <a:r>
              <a:rPr lang="en-US" sz="1400" dirty="0">
                <a:solidFill>
                  <a:srgbClr val="061A35"/>
                </a:solidFill>
                <a:latin typeface="Arial" panose="020B0604020202020204" pitchFamily="34" charset="0"/>
                <a:ea typeface="Arial" panose="020B0604020202020204" pitchFamily="34" charset="0"/>
                <a:cs typeface="Arial" panose="020B0604020202020204" pitchFamily="34" charset="0"/>
              </a:rPr>
              <a:t>Specular effects /</a:t>
            </a:r>
            <a:endParaRPr lang="en-US" sz="1400" dirty="0">
              <a:latin typeface="Arial" panose="020B0604020202020204" pitchFamily="34" charset="0"/>
              <a:ea typeface="Arial" panose="020B0604020202020204" pitchFamily="34" charset="0"/>
              <a:cs typeface="Arial" panose="020B0604020202020204" pitchFamily="34" charset="0"/>
            </a:endParaRPr>
          </a:p>
          <a:p>
            <a:pPr marL="0" indent="0" algn="l">
              <a:buNone/>
            </a:pPr>
            <a:r>
              <a:rPr lang="en-US" sz="1400" dirty="0">
                <a:solidFill>
                  <a:srgbClr val="061A35"/>
                </a:solidFill>
                <a:latin typeface="Arial" panose="020B0604020202020204" pitchFamily="34" charset="0"/>
                <a:ea typeface="Arial" panose="020B0604020202020204" pitchFamily="34" charset="0"/>
                <a:cs typeface="Arial" panose="020B0604020202020204" pitchFamily="34" charset="0"/>
              </a:rPr>
              <a:t>Stronger coupling</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44" name="Text 40"/>
          <p:cNvSpPr/>
          <p:nvPr/>
        </p:nvSpPr>
        <p:spPr>
          <a:xfrm>
            <a:off x="9720072" y="8829660"/>
            <a:ext cx="954786" cy="556641"/>
          </a:xfrm>
          <a:prstGeom prst="rect">
            <a:avLst/>
          </a:prstGeom>
          <a:noFill/>
        </p:spPr>
        <p:txBody>
          <a:bodyPr wrap="square" lIns="381" tIns="381" rIns="381" bIns="381" rtlCol="0" anchor="ctr">
            <a:noAutofit/>
          </a:bodyPr>
          <a:lstStyle/>
          <a:p>
            <a:pPr marL="0" indent="0" algn="ctr">
              <a:buNone/>
            </a:pPr>
            <a:r>
              <a:rPr lang="en-US" sz="1400" b="1" dirty="0">
                <a:solidFill>
                  <a:srgbClr val="061A35"/>
                </a:solidFill>
                <a:latin typeface="Arial" panose="020B0604020202020204" pitchFamily="34" charset="0"/>
                <a:ea typeface="Arial" panose="020B0604020202020204" pitchFamily="34" charset="0"/>
                <a:cs typeface="Arial" panose="020B0604020202020204" pitchFamily="34" charset="0"/>
              </a:rPr>
              <a:t>Video</a:t>
            </a:r>
            <a:endParaRPr lang="en-US" sz="1400" dirty="0">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Collection</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45" name="Shape 41"/>
          <p:cNvSpPr/>
          <p:nvPr/>
        </p:nvSpPr>
        <p:spPr>
          <a:xfrm>
            <a:off x="11009376" y="8741664"/>
            <a:ext cx="539496" cy="0"/>
          </a:xfrm>
          <a:prstGeom prst="line">
            <a:avLst/>
          </a:prstGeom>
          <a:noFill/>
          <a:ln w="13970">
            <a:solidFill>
              <a:srgbClr val="072A63"/>
            </a:solidFill>
            <a:prstDash val="solid"/>
            <a:headEnd type="none"/>
            <a:tailEnd type="triangle"/>
          </a:ln>
        </p:spPr>
        <p:txBody>
          <a:bodyPr/>
          <a:lstStyle/>
          <a:p>
            <a:endParaRPr lang="zh-CN" altLang="en-US"/>
          </a:p>
        </p:txBody>
      </p:sp>
      <p:sp>
        <p:nvSpPr>
          <p:cNvPr id="47" name="Text 43"/>
          <p:cNvSpPr/>
          <p:nvPr/>
        </p:nvSpPr>
        <p:spPr>
          <a:xfrm>
            <a:off x="11814619" y="8688871"/>
            <a:ext cx="1059561" cy="745807"/>
          </a:xfrm>
          <a:prstGeom prst="rect">
            <a:avLst/>
          </a:prstGeom>
          <a:noFill/>
        </p:spPr>
        <p:txBody>
          <a:bodyPr wrap="square" lIns="381" tIns="381" rIns="381" bIns="381" rtlCol="0" anchor="ctr">
            <a:noAutofit/>
          </a:bodyPr>
          <a:lstStyle/>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SAM2</a:t>
            </a:r>
            <a:endParaRPr lang="en-US" sz="1200" dirty="0">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Coarse</a:t>
            </a:r>
            <a:endParaRPr lang="en-US" sz="1200" dirty="0">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Tracks</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48" name="Shape 44"/>
          <p:cNvSpPr/>
          <p:nvPr/>
        </p:nvSpPr>
        <p:spPr>
          <a:xfrm>
            <a:off x="13094208" y="8741664"/>
            <a:ext cx="539496" cy="0"/>
          </a:xfrm>
          <a:prstGeom prst="line">
            <a:avLst/>
          </a:prstGeom>
          <a:noFill/>
          <a:ln w="13970">
            <a:solidFill>
              <a:srgbClr val="072A63"/>
            </a:solidFill>
            <a:prstDash val="solid"/>
            <a:headEnd type="none"/>
            <a:tailEnd type="triangle"/>
          </a:ln>
        </p:spPr>
        <p:txBody>
          <a:bodyPr/>
          <a:lstStyle/>
          <a:p>
            <a:endParaRPr lang="zh-CN" altLang="en-US"/>
          </a:p>
        </p:txBody>
      </p:sp>
      <p:sp>
        <p:nvSpPr>
          <p:cNvPr id="50" name="Text 46"/>
          <p:cNvSpPr/>
          <p:nvPr/>
        </p:nvSpPr>
        <p:spPr>
          <a:xfrm>
            <a:off x="13904214" y="8808139"/>
            <a:ext cx="1050036" cy="574929"/>
          </a:xfrm>
          <a:prstGeom prst="rect">
            <a:avLst/>
          </a:prstGeom>
          <a:noFill/>
        </p:spPr>
        <p:txBody>
          <a:bodyPr wrap="square" lIns="381" tIns="381" rIns="381" bIns="381" rtlCol="0" anchor="ctr">
            <a:noAutofit/>
          </a:bodyPr>
          <a:lstStyle/>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Manual</a:t>
            </a:r>
            <a:endParaRPr lang="en-US" sz="1200" dirty="0">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Refinement</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51" name="Shape 47"/>
          <p:cNvSpPr/>
          <p:nvPr/>
        </p:nvSpPr>
        <p:spPr>
          <a:xfrm>
            <a:off x="15179040" y="8741664"/>
            <a:ext cx="539496" cy="0"/>
          </a:xfrm>
          <a:prstGeom prst="line">
            <a:avLst/>
          </a:prstGeom>
          <a:noFill/>
          <a:ln w="13970">
            <a:solidFill>
              <a:srgbClr val="072A63"/>
            </a:solidFill>
            <a:prstDash val="solid"/>
            <a:headEnd type="none"/>
            <a:tailEnd type="triangle"/>
          </a:ln>
        </p:spPr>
        <p:txBody>
          <a:bodyPr/>
          <a:lstStyle/>
          <a:p>
            <a:endParaRPr lang="zh-CN" altLang="en-US"/>
          </a:p>
        </p:txBody>
      </p:sp>
      <p:sp>
        <p:nvSpPr>
          <p:cNvPr id="53" name="Text 49"/>
          <p:cNvSpPr/>
          <p:nvPr/>
        </p:nvSpPr>
        <p:spPr>
          <a:xfrm>
            <a:off x="16047720" y="8824889"/>
            <a:ext cx="926211" cy="677799"/>
          </a:xfrm>
          <a:prstGeom prst="rect">
            <a:avLst/>
          </a:prstGeom>
          <a:noFill/>
        </p:spPr>
        <p:txBody>
          <a:bodyPr wrap="square" lIns="381" tIns="381" rIns="381" bIns="381" rtlCol="0" anchor="ctr">
            <a:noAutofit/>
          </a:bodyPr>
          <a:lstStyle/>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Temporal</a:t>
            </a:r>
            <a:endParaRPr lang="en-US" sz="1200" dirty="0">
              <a:latin typeface="Arial" panose="020B0604020202020204" pitchFamily="34" charset="0"/>
              <a:ea typeface="Arial" panose="020B0604020202020204" pitchFamily="34" charset="0"/>
              <a:cs typeface="Arial" panose="020B0604020202020204" pitchFamily="34" charset="0"/>
            </a:endParaRPr>
          </a:p>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QC</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54" name="Shape 50"/>
          <p:cNvSpPr/>
          <p:nvPr/>
        </p:nvSpPr>
        <p:spPr>
          <a:xfrm>
            <a:off x="17263872" y="8741664"/>
            <a:ext cx="539496" cy="0"/>
          </a:xfrm>
          <a:prstGeom prst="line">
            <a:avLst/>
          </a:prstGeom>
          <a:noFill/>
          <a:ln w="13970">
            <a:solidFill>
              <a:srgbClr val="072A63"/>
            </a:solidFill>
            <a:prstDash val="solid"/>
            <a:headEnd type="none"/>
            <a:tailEnd type="triangle"/>
          </a:ln>
        </p:spPr>
        <p:txBody>
          <a:bodyPr/>
          <a:lstStyle/>
          <a:p>
            <a:endParaRPr lang="zh-CN" altLang="en-US"/>
          </a:p>
        </p:txBody>
      </p:sp>
      <p:sp>
        <p:nvSpPr>
          <p:cNvPr id="56" name="Text 52"/>
          <p:cNvSpPr/>
          <p:nvPr/>
        </p:nvSpPr>
        <p:spPr>
          <a:xfrm>
            <a:off x="18287429" y="8820515"/>
            <a:ext cx="792861" cy="574929"/>
          </a:xfrm>
          <a:prstGeom prst="rect">
            <a:avLst/>
          </a:prstGeom>
          <a:noFill/>
        </p:spPr>
        <p:txBody>
          <a:bodyPr wrap="square" lIns="381" tIns="381" rIns="381" bIns="381" rtlCol="0" anchor="ctr">
            <a:noAutofit/>
          </a:bodyPr>
          <a:lstStyle/>
          <a:p>
            <a:pPr marL="0" indent="0" algn="ctr">
              <a:buNone/>
            </a:pPr>
            <a:r>
              <a:rPr lang="en-US" sz="1200" b="1" dirty="0">
                <a:solidFill>
                  <a:srgbClr val="061A35"/>
                </a:solidFill>
                <a:latin typeface="Arial" panose="020B0604020202020204" pitchFamily="34" charset="0"/>
                <a:ea typeface="Arial" panose="020B0604020202020204" pitchFamily="34" charset="0"/>
                <a:cs typeface="Arial" panose="020B0604020202020204" pitchFamily="34" charset="0"/>
              </a:rPr>
              <a:t>Prompt</a:t>
            </a:r>
          </a:p>
          <a:p>
            <a:pPr marL="0" indent="0" algn="ctr">
              <a:buNone/>
            </a:pPr>
            <a:r>
              <a:rPr lang="en-US" altLang="zh-CN" sz="1200" b="1" dirty="0">
                <a:solidFill>
                  <a:srgbClr val="061A35"/>
                </a:solidFill>
                <a:latin typeface="Arial" panose="020B0604020202020204" pitchFamily="34" charset="0"/>
                <a:ea typeface="Arial" panose="020B0604020202020204" pitchFamily="34" charset="0"/>
                <a:cs typeface="Arial" panose="020B0604020202020204" pitchFamily="34" charset="0"/>
              </a:rPr>
              <a:t>writing</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57" name="Shape 53"/>
          <p:cNvSpPr/>
          <p:nvPr/>
        </p:nvSpPr>
        <p:spPr>
          <a:xfrm>
            <a:off x="9555480" y="9646920"/>
            <a:ext cx="9235440" cy="685800"/>
          </a:xfrm>
          <a:prstGeom prst="roundRect">
            <a:avLst>
              <a:gd name="adj" fmla="val 8000"/>
            </a:avLst>
          </a:prstGeom>
          <a:solidFill>
            <a:srgbClr val="FFF9EA"/>
          </a:solidFill>
          <a:ln w="10160">
            <a:solidFill>
              <a:srgbClr val="D8E5F5"/>
            </a:solidFill>
            <a:prstDash val="solid"/>
          </a:ln>
        </p:spPr>
        <p:txBody>
          <a:bodyPr/>
          <a:lstStyle/>
          <a:p>
            <a:endParaRPr lang="zh-CN" altLang="en-US"/>
          </a:p>
        </p:txBody>
      </p:sp>
      <p:sp>
        <p:nvSpPr>
          <p:cNvPr id="58" name="Text 54"/>
          <p:cNvSpPr/>
          <p:nvPr/>
        </p:nvSpPr>
        <p:spPr>
          <a:xfrm>
            <a:off x="9720072" y="9756648"/>
            <a:ext cx="8942832" cy="502920"/>
          </a:xfrm>
          <a:prstGeom prst="rect">
            <a:avLst/>
          </a:prstGeom>
          <a:noFill/>
        </p:spPr>
        <p:txBody>
          <a:bodyPr wrap="square" lIns="381" tIns="381" rIns="381" bIns="381" rtlCol="0" anchor="t">
            <a:noAutofit/>
          </a:bodyPr>
          <a:lstStyle/>
          <a:p>
            <a:pPr marL="0" indent="0" algn="l">
              <a:buNone/>
            </a:pPr>
            <a:r>
              <a:rPr lang="en-US" b="1" dirty="0">
                <a:solidFill>
                  <a:srgbClr val="082963"/>
                </a:solidFill>
                <a:latin typeface="Arial" panose="020B0604020202020204" pitchFamily="34" charset="0"/>
                <a:ea typeface="Arial" panose="020B0604020202020204" pitchFamily="34" charset="0"/>
                <a:cs typeface="Arial" panose="020B0604020202020204" pitchFamily="34" charset="0"/>
              </a:rPr>
              <a:t>Prompt Format:</a:t>
            </a:r>
            <a:r>
              <a:rPr lang="en-US" dirty="0">
                <a:solidFill>
                  <a:srgbClr val="082963"/>
                </a:solidFill>
                <a:latin typeface="Arial" panose="020B0604020202020204" pitchFamily="34" charset="0"/>
                <a:ea typeface="Arial" panose="020B0604020202020204" pitchFamily="34" charset="0"/>
                <a:cs typeface="Arial" panose="020B0604020202020204" pitchFamily="34" charset="0"/>
              </a:rPr>
              <a:t> [Action] + [Target attributes] + [Spatial / contextual qualifiers]</a:t>
            </a:r>
          </a:p>
        </p:txBody>
      </p:sp>
      <p:sp>
        <p:nvSpPr>
          <p:cNvPr id="59" name="Shape 55"/>
          <p:cNvSpPr/>
          <p:nvPr/>
        </p:nvSpPr>
        <p:spPr>
          <a:xfrm>
            <a:off x="19613880" y="2487168"/>
            <a:ext cx="18379440" cy="9281160"/>
          </a:xfrm>
          <a:prstGeom prst="roundRect">
            <a:avLst>
              <a:gd name="adj" fmla="val 788"/>
            </a:avLst>
          </a:prstGeom>
          <a:solidFill>
            <a:srgbClr val="FFFFFF"/>
          </a:solidFill>
          <a:ln w="12700">
            <a:solidFill>
              <a:srgbClr val="B9CBE3"/>
            </a:solidFill>
            <a:prstDash val="solid"/>
          </a:ln>
        </p:spPr>
        <p:txBody>
          <a:bodyPr/>
          <a:lstStyle/>
          <a:p>
            <a:endParaRPr lang="zh-CN" altLang="en-US"/>
          </a:p>
        </p:txBody>
      </p:sp>
      <p:sp>
        <p:nvSpPr>
          <p:cNvPr id="60" name="Shape 56"/>
          <p:cNvSpPr/>
          <p:nvPr/>
        </p:nvSpPr>
        <p:spPr>
          <a:xfrm>
            <a:off x="19613880" y="2487168"/>
            <a:ext cx="18379440" cy="512064"/>
          </a:xfrm>
          <a:prstGeom prst="rect">
            <a:avLst/>
          </a:prstGeom>
          <a:solidFill>
            <a:srgbClr val="5B3DB3"/>
          </a:solidFill>
          <a:ln w="12700">
            <a:solidFill>
              <a:srgbClr val="5B3DB3"/>
            </a:solidFill>
            <a:prstDash val="solid"/>
          </a:ln>
        </p:spPr>
        <p:txBody>
          <a:bodyPr/>
          <a:lstStyle/>
          <a:p>
            <a:endParaRPr lang="zh-CN" altLang="en-US"/>
          </a:p>
        </p:txBody>
      </p:sp>
      <p:sp>
        <p:nvSpPr>
          <p:cNvPr id="61" name="Text 57"/>
          <p:cNvSpPr/>
          <p:nvPr/>
        </p:nvSpPr>
        <p:spPr>
          <a:xfrm>
            <a:off x="19815048" y="2578608"/>
            <a:ext cx="18013680" cy="329184"/>
          </a:xfrm>
          <a:prstGeom prst="rect">
            <a:avLst/>
          </a:prstGeom>
          <a:noFill/>
        </p:spPr>
        <p:txBody>
          <a:bodyPr wrap="square" lIns="0" tIns="0" rIns="0" bIns="0" rtlCol="0" anchor="ctr"/>
          <a:lstStyle/>
          <a:p>
            <a:pPr marL="0" indent="0" algn="l">
              <a:buNone/>
            </a:pPr>
            <a:r>
              <a:rPr lang="en-US" altLang="zh-CN" sz="2000" b="1" dirty="0">
                <a:solidFill>
                  <a:srgbClr val="FFFFFF"/>
                </a:solidFill>
                <a:latin typeface="Arial" panose="020B0604020202020204" pitchFamily="34" charset="0"/>
                <a:ea typeface="Arial" panose="020B0604020202020204" pitchFamily="34" charset="0"/>
                <a:cs typeface="Arial" panose="020B0604020202020204" pitchFamily="34" charset="0"/>
              </a:rPr>
              <a:t>4a</a:t>
            </a:r>
            <a:r>
              <a:rPr lang="en-US" sz="2000" b="1" dirty="0">
                <a:solidFill>
                  <a:srgbClr val="FFFFFF"/>
                </a:solidFill>
                <a:latin typeface="Arial" panose="020B0604020202020204" pitchFamily="34" charset="0"/>
                <a:ea typeface="Arial" panose="020B0604020202020204" pitchFamily="34" charset="0"/>
                <a:cs typeface="Arial" panose="020B0604020202020204" pitchFamily="34" charset="0"/>
              </a:rPr>
              <a:t>. QUALITATIVE COMPARISON (EXAMPLES)</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63" name="Shape 58"/>
          <p:cNvSpPr/>
          <p:nvPr/>
        </p:nvSpPr>
        <p:spPr>
          <a:xfrm>
            <a:off x="19888200" y="10424160"/>
            <a:ext cx="17922240" cy="0"/>
          </a:xfrm>
          <a:prstGeom prst="line">
            <a:avLst/>
          </a:prstGeom>
          <a:noFill/>
          <a:ln w="12700">
            <a:solidFill>
              <a:srgbClr val="E2E8F2"/>
            </a:solidFill>
            <a:prstDash val="solid"/>
          </a:ln>
        </p:spPr>
        <p:txBody>
          <a:bodyPr/>
          <a:lstStyle/>
          <a:p>
            <a:endParaRPr lang="zh-CN" altLang="en-US"/>
          </a:p>
        </p:txBody>
      </p:sp>
      <p:sp>
        <p:nvSpPr>
          <p:cNvPr id="64" name="Text 59"/>
          <p:cNvSpPr/>
          <p:nvPr/>
        </p:nvSpPr>
        <p:spPr>
          <a:xfrm>
            <a:off x="20071080" y="10625328"/>
            <a:ext cx="4251960" cy="502920"/>
          </a:xfrm>
          <a:prstGeom prst="rect">
            <a:avLst/>
          </a:prstGeom>
          <a:noFill/>
        </p:spPr>
        <p:txBody>
          <a:bodyPr wrap="square" lIns="381" tIns="381" rIns="381" bIns="381" rtlCol="0" anchor="t">
            <a:noAutofit/>
          </a:bodyPr>
          <a:lstStyle/>
          <a:p>
            <a:pPr marL="0" indent="0" algn="l">
              <a:buNone/>
            </a:pPr>
            <a:r>
              <a:rPr lang="en-US" sz="2000" b="1" dirty="0">
                <a:solidFill>
                  <a:srgbClr val="3A9B55"/>
                </a:solidFill>
                <a:latin typeface="Arial" panose="020B0604020202020204" pitchFamily="34" charset="0"/>
                <a:ea typeface="Arial" panose="020B0604020202020204" pitchFamily="34" charset="0"/>
                <a:cs typeface="Arial" panose="020B0604020202020204" pitchFamily="34" charset="0"/>
              </a:rPr>
              <a:t>● UniVideo:</a:t>
            </a:r>
            <a:r>
              <a:rPr lang="en-US" sz="2000" dirty="0">
                <a:solidFill>
                  <a:srgbClr val="3A9B55"/>
                </a:solidFill>
                <a:latin typeface="Arial" panose="020B0604020202020204" pitchFamily="34" charset="0"/>
                <a:ea typeface="Arial" panose="020B0604020202020204" pitchFamily="34" charset="0"/>
                <a:cs typeface="Arial" panose="020B0604020202020204" pitchFamily="34" charset="0"/>
              </a:rPr>
              <a:t> Handles many coupled side effects but may hallucinate.</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65" name="Text 60"/>
          <p:cNvSpPr/>
          <p:nvPr/>
        </p:nvSpPr>
        <p:spPr>
          <a:xfrm>
            <a:off x="24551640" y="10625328"/>
            <a:ext cx="3886200" cy="502920"/>
          </a:xfrm>
          <a:prstGeom prst="rect">
            <a:avLst/>
          </a:prstGeom>
          <a:noFill/>
        </p:spPr>
        <p:txBody>
          <a:bodyPr wrap="square" lIns="381" tIns="381" rIns="381" bIns="381" rtlCol="0" anchor="t">
            <a:noAutofit/>
          </a:bodyPr>
          <a:lstStyle/>
          <a:p>
            <a:pPr marL="0" indent="0" algn="l">
              <a:buNone/>
            </a:pPr>
            <a:r>
              <a:rPr lang="en-US" sz="2000" b="1" dirty="0">
                <a:solidFill>
                  <a:srgbClr val="0A5CAD"/>
                </a:solidFill>
                <a:latin typeface="Arial" panose="020B0604020202020204" pitchFamily="34" charset="0"/>
                <a:ea typeface="Arial" panose="020B0604020202020204" pitchFamily="34" charset="0"/>
                <a:cs typeface="Arial" panose="020B0604020202020204" pitchFamily="34" charset="0"/>
              </a:rPr>
              <a:t>● PISCO-Removal: </a:t>
            </a:r>
            <a:r>
              <a:rPr lang="en-US" sz="2000" dirty="0">
                <a:solidFill>
                  <a:srgbClr val="0A5CAD"/>
                </a:solidFill>
                <a:latin typeface="Arial" panose="020B0604020202020204" pitchFamily="34" charset="0"/>
                <a:ea typeface="Arial" panose="020B0604020202020204" pitchFamily="34" charset="0"/>
                <a:cs typeface="Arial" panose="020B0604020202020204" pitchFamily="34" charset="0"/>
              </a:rPr>
              <a:t>Balanced, clean removals with strong physical consistency.</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66" name="Text 61"/>
          <p:cNvSpPr/>
          <p:nvPr/>
        </p:nvSpPr>
        <p:spPr>
          <a:xfrm>
            <a:off x="29443680" y="10625328"/>
            <a:ext cx="3977640" cy="502920"/>
          </a:xfrm>
          <a:prstGeom prst="rect">
            <a:avLst/>
          </a:prstGeom>
          <a:noFill/>
        </p:spPr>
        <p:txBody>
          <a:bodyPr wrap="square" lIns="381" tIns="381" rIns="381" bIns="381" rtlCol="0" anchor="t">
            <a:noAutofit/>
          </a:bodyPr>
          <a:lstStyle/>
          <a:p>
            <a:pPr marL="0" indent="0" algn="l">
              <a:buNone/>
            </a:pPr>
            <a:r>
              <a:rPr lang="en-US" sz="2000" b="1" dirty="0">
                <a:solidFill>
                  <a:srgbClr val="5B3DB3"/>
                </a:solidFill>
                <a:latin typeface="Arial" panose="020B0604020202020204" pitchFamily="34" charset="0"/>
                <a:ea typeface="Arial" panose="020B0604020202020204" pitchFamily="34" charset="0"/>
                <a:cs typeface="Arial" panose="020B0604020202020204" pitchFamily="34" charset="0"/>
              </a:rPr>
              <a:t>● DiffuEraser: </a:t>
            </a:r>
            <a:r>
              <a:rPr lang="en-US" sz="2000" dirty="0">
                <a:solidFill>
                  <a:srgbClr val="5B3DB3"/>
                </a:solidFill>
                <a:latin typeface="Arial" panose="020B0604020202020204" pitchFamily="34" charset="0"/>
                <a:ea typeface="Arial" panose="020B0604020202020204" pitchFamily="34" charset="0"/>
                <a:cs typeface="Arial" panose="020B0604020202020204" pitchFamily="34" charset="0"/>
              </a:rPr>
              <a:t>Reliable removal but may introduce blur.</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67" name="Text 62"/>
          <p:cNvSpPr/>
          <p:nvPr/>
        </p:nvSpPr>
        <p:spPr>
          <a:xfrm>
            <a:off x="33558480" y="10625328"/>
            <a:ext cx="4114800" cy="502920"/>
          </a:xfrm>
          <a:prstGeom prst="rect">
            <a:avLst/>
          </a:prstGeom>
          <a:noFill/>
        </p:spPr>
        <p:txBody>
          <a:bodyPr wrap="square" lIns="381" tIns="381" rIns="381" bIns="381" rtlCol="0" anchor="t">
            <a:noAutofit/>
          </a:bodyPr>
          <a:lstStyle/>
          <a:p>
            <a:pPr marL="0" indent="0" algn="l">
              <a:buNone/>
            </a:pPr>
            <a:r>
              <a:rPr lang="en-US" sz="2000" b="1" dirty="0">
                <a:solidFill>
                  <a:srgbClr val="C73131"/>
                </a:solidFill>
                <a:latin typeface="Arial" panose="020B0604020202020204" pitchFamily="34" charset="0"/>
                <a:ea typeface="Arial" panose="020B0604020202020204" pitchFamily="34" charset="0"/>
                <a:cs typeface="Arial" panose="020B0604020202020204" pitchFamily="34" charset="0"/>
              </a:rPr>
              <a:t>● CoCoCo: </a:t>
            </a:r>
            <a:r>
              <a:rPr lang="en-US" sz="2000" dirty="0">
                <a:solidFill>
                  <a:srgbClr val="C73131"/>
                </a:solidFill>
                <a:latin typeface="Arial" panose="020B0604020202020204" pitchFamily="34" charset="0"/>
                <a:ea typeface="Arial" panose="020B0604020202020204" pitchFamily="34" charset="0"/>
                <a:cs typeface="Arial" panose="020B0604020202020204" pitchFamily="34" charset="0"/>
              </a:rPr>
              <a:t>May leave ghosting or fail to remove the target.</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68" name="Shape 63"/>
          <p:cNvSpPr/>
          <p:nvPr/>
        </p:nvSpPr>
        <p:spPr>
          <a:xfrm>
            <a:off x="411480" y="10012680"/>
            <a:ext cx="8503920" cy="6537960"/>
          </a:xfrm>
          <a:prstGeom prst="roundRect">
            <a:avLst>
              <a:gd name="adj" fmla="val 1119"/>
            </a:avLst>
          </a:prstGeom>
          <a:solidFill>
            <a:srgbClr val="FFFFFF"/>
          </a:solidFill>
          <a:ln w="12700">
            <a:solidFill>
              <a:srgbClr val="B9CBE3"/>
            </a:solidFill>
            <a:prstDash val="solid"/>
          </a:ln>
        </p:spPr>
        <p:txBody>
          <a:bodyPr/>
          <a:lstStyle/>
          <a:p>
            <a:endParaRPr lang="zh-CN" altLang="en-US"/>
          </a:p>
        </p:txBody>
      </p:sp>
      <p:sp>
        <p:nvSpPr>
          <p:cNvPr id="69" name="Shape 64"/>
          <p:cNvSpPr/>
          <p:nvPr/>
        </p:nvSpPr>
        <p:spPr>
          <a:xfrm>
            <a:off x="411480" y="10012680"/>
            <a:ext cx="8503920" cy="512064"/>
          </a:xfrm>
          <a:prstGeom prst="rect">
            <a:avLst/>
          </a:prstGeom>
          <a:solidFill>
            <a:srgbClr val="0A5CAD"/>
          </a:solidFill>
          <a:ln w="12700">
            <a:solidFill>
              <a:srgbClr val="0A5CAD"/>
            </a:solidFill>
            <a:prstDash val="solid"/>
          </a:ln>
        </p:spPr>
        <p:txBody>
          <a:bodyPr/>
          <a:lstStyle/>
          <a:p>
            <a:endParaRPr lang="zh-CN" altLang="en-US"/>
          </a:p>
        </p:txBody>
      </p:sp>
      <p:sp>
        <p:nvSpPr>
          <p:cNvPr id="70" name="Text 65"/>
          <p:cNvSpPr/>
          <p:nvPr/>
        </p:nvSpPr>
        <p:spPr>
          <a:xfrm>
            <a:off x="612648" y="10104120"/>
            <a:ext cx="8138160" cy="329184"/>
          </a:xfrm>
          <a:prstGeom prst="rect">
            <a:avLst/>
          </a:prstGeom>
          <a:noFill/>
        </p:spPr>
        <p:txBody>
          <a:bodyPr wrap="square" lIns="0" tIns="0" rIns="0" bIns="0" rtlCol="0" anchor="ctr"/>
          <a:lstStyle/>
          <a:p>
            <a:pPr marL="0" indent="0" algn="l">
              <a:buNone/>
            </a:pPr>
            <a:r>
              <a:rPr lang="en-US" altLang="zh-CN" sz="2000" b="1" dirty="0">
                <a:solidFill>
                  <a:srgbClr val="FFFFFF"/>
                </a:solidFill>
                <a:latin typeface="Arial" panose="020B0604020202020204" pitchFamily="34" charset="0"/>
                <a:ea typeface="Arial" panose="020B0604020202020204" pitchFamily="34" charset="0"/>
                <a:cs typeface="Arial" panose="020B0604020202020204" pitchFamily="34" charset="0"/>
              </a:rPr>
              <a:t>3</a:t>
            </a:r>
            <a:r>
              <a:rPr lang="en-US" sz="2000" b="1" dirty="0">
                <a:solidFill>
                  <a:srgbClr val="FFFFFF"/>
                </a:solidFill>
                <a:latin typeface="Arial" panose="020B0604020202020204" pitchFamily="34" charset="0"/>
                <a:ea typeface="Arial" panose="020B0604020202020204" pitchFamily="34" charset="0"/>
                <a:cs typeface="Arial" panose="020B0604020202020204" pitchFamily="34" charset="0"/>
              </a:rPr>
              <a:t>. EVALUATION PROTOCOL</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72" name="Shape 67"/>
          <p:cNvSpPr/>
          <p:nvPr/>
        </p:nvSpPr>
        <p:spPr>
          <a:xfrm>
            <a:off x="713232" y="11201400"/>
            <a:ext cx="2522643" cy="3675888"/>
          </a:xfrm>
          <a:prstGeom prst="roundRect">
            <a:avLst>
              <a:gd name="adj" fmla="val 5085"/>
            </a:avLst>
          </a:prstGeom>
          <a:solidFill>
            <a:schemeClr val="bg1">
              <a:alpha val="100000"/>
            </a:schemeClr>
          </a:solidFill>
          <a:ln w="10160">
            <a:solidFill>
              <a:srgbClr val="BFE5C8"/>
            </a:solidFill>
            <a:prstDash val="solid"/>
          </a:ln>
        </p:spPr>
        <p:txBody>
          <a:bodyPr/>
          <a:lstStyle/>
          <a:p>
            <a:endParaRPr lang="zh-CN" altLang="en-US"/>
          </a:p>
        </p:txBody>
      </p:sp>
      <p:sp>
        <p:nvSpPr>
          <p:cNvPr id="71" name="Text 66"/>
          <p:cNvSpPr/>
          <p:nvPr/>
        </p:nvSpPr>
        <p:spPr>
          <a:xfrm>
            <a:off x="713232" y="10725912"/>
            <a:ext cx="7909560" cy="292608"/>
          </a:xfrm>
          <a:prstGeom prst="rect">
            <a:avLst/>
          </a:prstGeom>
          <a:noFill/>
        </p:spPr>
        <p:txBody>
          <a:bodyPr wrap="square" lIns="381" tIns="381" rIns="381" bIns="381" rtlCol="0" anchor="t">
            <a:noAutofit/>
          </a:bodyPr>
          <a:lstStyle/>
          <a:p>
            <a:pPr marL="0" indent="0" algn="ctr">
              <a:buNone/>
            </a:pPr>
            <a:r>
              <a:rPr lang="en-US" sz="1400" b="1" dirty="0">
                <a:solidFill>
                  <a:srgbClr val="072A63"/>
                </a:solidFill>
                <a:latin typeface="Arial" panose="020B0604020202020204" pitchFamily="34" charset="0"/>
                <a:ea typeface="Arial" panose="020B0604020202020204" pitchFamily="34" charset="0"/>
                <a:cs typeface="Arial" panose="020B0604020202020204" pitchFamily="34" charset="0"/>
              </a:rPr>
              <a:t>Decoupled human evaluation on three independent dimensions.</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73" name="Text 68"/>
          <p:cNvSpPr/>
          <p:nvPr/>
        </p:nvSpPr>
        <p:spPr>
          <a:xfrm>
            <a:off x="914400" y="11347704"/>
            <a:ext cx="2194560" cy="256032"/>
          </a:xfrm>
          <a:prstGeom prst="rect">
            <a:avLst/>
          </a:prstGeom>
          <a:noFill/>
        </p:spPr>
        <p:txBody>
          <a:bodyPr wrap="square" lIns="381" tIns="381" rIns="381" bIns="381" rtlCol="0" anchor="t">
            <a:noAutofit/>
          </a:bodyPr>
          <a:lstStyle/>
          <a:p>
            <a:pPr marL="0" indent="0" algn="l">
              <a:buNone/>
            </a:pPr>
            <a:r>
              <a:rPr lang="en-US" sz="1400" b="1" dirty="0">
                <a:solidFill>
                  <a:srgbClr val="1C7A37"/>
                </a:solidFill>
                <a:latin typeface="Arial" panose="020B0604020202020204" pitchFamily="34" charset="0"/>
                <a:ea typeface="Arial" panose="020B0604020202020204" pitchFamily="34" charset="0"/>
                <a:cs typeface="Arial" panose="020B0604020202020204" pitchFamily="34" charset="0"/>
              </a:rPr>
              <a:t>Instruction Following (IF)</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74" name="Text 69"/>
          <p:cNvSpPr/>
          <p:nvPr/>
        </p:nvSpPr>
        <p:spPr>
          <a:xfrm>
            <a:off x="1050608" y="11782044"/>
            <a:ext cx="1929574" cy="411480"/>
          </a:xfrm>
          <a:prstGeom prst="rect">
            <a:avLst/>
          </a:prstGeom>
          <a:noFill/>
        </p:spPr>
        <p:txBody>
          <a:bodyPr wrap="square" lIns="381" tIns="381" rIns="381" bIns="381" rtlCol="0" anchor="t">
            <a:noAutofit/>
          </a:bodyPr>
          <a:lstStyle/>
          <a:p>
            <a:pPr marL="0" indent="0" algn="ctr">
              <a:lnSpc>
                <a:spcPct val="130000"/>
              </a:lnSpc>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Whether the designated target is correctly removed according to the prompt.</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77" name="Shape 72"/>
          <p:cNvSpPr/>
          <p:nvPr/>
        </p:nvSpPr>
        <p:spPr>
          <a:xfrm>
            <a:off x="3408807" y="11201400"/>
            <a:ext cx="2553758" cy="3675888"/>
          </a:xfrm>
          <a:prstGeom prst="roundRect">
            <a:avLst>
              <a:gd name="adj" fmla="val 5085"/>
            </a:avLst>
          </a:prstGeom>
          <a:solidFill>
            <a:schemeClr val="bg1">
              <a:alpha val="100000"/>
            </a:schemeClr>
          </a:solidFill>
          <a:ln w="10160">
            <a:solidFill>
              <a:srgbClr val="BFD7F4"/>
            </a:solidFill>
            <a:prstDash val="solid"/>
          </a:ln>
        </p:spPr>
        <p:txBody>
          <a:bodyPr/>
          <a:lstStyle/>
          <a:p>
            <a:endParaRPr lang="zh-CN" altLang="en-US"/>
          </a:p>
        </p:txBody>
      </p:sp>
      <p:sp>
        <p:nvSpPr>
          <p:cNvPr id="76" name="Text 71"/>
          <p:cNvSpPr/>
          <p:nvPr/>
        </p:nvSpPr>
        <p:spPr>
          <a:xfrm>
            <a:off x="777240" y="14209741"/>
            <a:ext cx="2487168" cy="256032"/>
          </a:xfrm>
          <a:prstGeom prst="rect">
            <a:avLst/>
          </a:prstGeom>
          <a:noFill/>
        </p:spPr>
        <p:txBody>
          <a:bodyPr wrap="square" lIns="381" tIns="381" rIns="381" bIns="381" rtlCol="0" anchor="t">
            <a:noAutofit/>
          </a:bodyPr>
          <a:lstStyle/>
          <a:p>
            <a:pPr marL="0" indent="0" algn="ctr">
              <a:buNone/>
            </a:pPr>
            <a:r>
              <a:rPr lang="en-US" sz="1200" b="1" dirty="0">
                <a:solidFill>
                  <a:srgbClr val="1C7A37"/>
                </a:solidFill>
                <a:latin typeface="Arial" panose="020B0604020202020204" pitchFamily="34" charset="0"/>
                <a:ea typeface="Arial" panose="020B0604020202020204" pitchFamily="34" charset="0"/>
                <a:cs typeface="Arial" panose="020B0604020202020204" pitchFamily="34" charset="0"/>
              </a:rPr>
              <a:t>Poor                          Excellent</a:t>
            </a:r>
            <a:endParaRPr lang="en-US" sz="1200" b="1" dirty="0">
              <a:latin typeface="Arial" panose="020B0604020202020204" pitchFamily="34" charset="0"/>
              <a:ea typeface="Arial" panose="020B0604020202020204" pitchFamily="34" charset="0"/>
              <a:cs typeface="Arial" panose="020B0604020202020204" pitchFamily="34" charset="0"/>
            </a:endParaRPr>
          </a:p>
        </p:txBody>
      </p:sp>
      <p:sp>
        <p:nvSpPr>
          <p:cNvPr id="78" name="Text 73"/>
          <p:cNvSpPr/>
          <p:nvPr/>
        </p:nvSpPr>
        <p:spPr>
          <a:xfrm>
            <a:off x="3629025" y="11347704"/>
            <a:ext cx="2112349" cy="256032"/>
          </a:xfrm>
          <a:prstGeom prst="rect">
            <a:avLst/>
          </a:prstGeom>
          <a:noFill/>
        </p:spPr>
        <p:txBody>
          <a:bodyPr wrap="square" lIns="381" tIns="381" rIns="381" bIns="381" rtlCol="0" anchor="t">
            <a:noAutofit/>
          </a:bodyPr>
          <a:lstStyle/>
          <a:p>
            <a:pPr marL="0" indent="0" algn="l">
              <a:buNone/>
            </a:pPr>
            <a:r>
              <a:rPr lang="en-US" sz="1400" b="1" dirty="0">
                <a:solidFill>
                  <a:srgbClr val="0A5CAD"/>
                </a:solidFill>
                <a:latin typeface="Arial" panose="020B0604020202020204" pitchFamily="34" charset="0"/>
                <a:ea typeface="Arial" panose="020B0604020202020204" pitchFamily="34" charset="0"/>
                <a:cs typeface="Arial" panose="020B0604020202020204" pitchFamily="34" charset="0"/>
              </a:rPr>
              <a:t>Rendering Quality (RQ)</a:t>
            </a:r>
            <a:endParaRPr lang="en-US" sz="1400" b="1" dirty="0">
              <a:latin typeface="Arial" panose="020B0604020202020204" pitchFamily="34" charset="0"/>
              <a:ea typeface="Arial" panose="020B0604020202020204" pitchFamily="34" charset="0"/>
              <a:cs typeface="Arial" panose="020B0604020202020204" pitchFamily="34" charset="0"/>
            </a:endParaRPr>
          </a:p>
        </p:txBody>
      </p:sp>
      <p:sp>
        <p:nvSpPr>
          <p:cNvPr id="79" name="Text 74"/>
          <p:cNvSpPr/>
          <p:nvPr/>
        </p:nvSpPr>
        <p:spPr>
          <a:xfrm>
            <a:off x="3663315" y="11782044"/>
            <a:ext cx="2000250" cy="411480"/>
          </a:xfrm>
          <a:prstGeom prst="rect">
            <a:avLst/>
          </a:prstGeom>
          <a:noFill/>
        </p:spPr>
        <p:txBody>
          <a:bodyPr wrap="square" lIns="381" tIns="381" rIns="381" bIns="381" rtlCol="0" anchor="t">
            <a:noAutofit/>
          </a:bodyPr>
          <a:lstStyle/>
          <a:p>
            <a:pPr marL="0" indent="0" algn="ctr">
              <a:lnSpc>
                <a:spcPct val="130000"/>
              </a:lnSpc>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Visual plausibility of the result, including sharpness and temporal stability.</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80" name="Text 75"/>
          <p:cNvSpPr/>
          <p:nvPr/>
        </p:nvSpPr>
        <p:spPr>
          <a:xfrm>
            <a:off x="3497580" y="13734288"/>
            <a:ext cx="2331720" cy="228600"/>
          </a:xfrm>
          <a:prstGeom prst="rect">
            <a:avLst/>
          </a:prstGeom>
          <a:noFill/>
        </p:spPr>
        <p:txBody>
          <a:bodyPr wrap="square" lIns="381" tIns="381" rIns="381" bIns="381" rtlCol="0" anchor="t">
            <a:normAutofit/>
          </a:bodyPr>
          <a:lstStyle/>
          <a:p>
            <a:pPr marL="0" indent="0" algn="ctr">
              <a:buNone/>
            </a:pPr>
            <a:r>
              <a:rPr lang="en-US" sz="840" b="1" dirty="0">
                <a:solidFill>
                  <a:srgbClr val="061A35"/>
                </a:solidFill>
                <a:latin typeface="Aptos" pitchFamily="34" charset="0"/>
                <a:ea typeface="Aptos" pitchFamily="34" charset="-122"/>
                <a:cs typeface="Aptos" pitchFamily="34" charset="-120"/>
              </a:rPr>
              <a:t>1      2      3      4</a:t>
            </a:r>
            <a:endParaRPr lang="en-US" sz="840" dirty="0"/>
          </a:p>
        </p:txBody>
      </p:sp>
      <p:sp>
        <p:nvSpPr>
          <p:cNvPr id="82" name="Shape 77"/>
          <p:cNvSpPr/>
          <p:nvPr/>
        </p:nvSpPr>
        <p:spPr>
          <a:xfrm>
            <a:off x="6131899" y="11218545"/>
            <a:ext cx="2527200" cy="3693600"/>
          </a:xfrm>
          <a:prstGeom prst="roundRect">
            <a:avLst>
              <a:gd name="adj" fmla="val 5085"/>
            </a:avLst>
          </a:prstGeom>
          <a:solidFill>
            <a:schemeClr val="bg1">
              <a:alpha val="100000"/>
            </a:schemeClr>
          </a:solidFill>
          <a:ln w="10160">
            <a:solidFill>
              <a:srgbClr val="D8CAFA"/>
            </a:solidFill>
            <a:prstDash val="solid"/>
          </a:ln>
        </p:spPr>
        <p:txBody>
          <a:bodyPr/>
          <a:lstStyle/>
          <a:p>
            <a:endParaRPr lang="zh-CN" altLang="en-US"/>
          </a:p>
        </p:txBody>
      </p:sp>
      <p:sp>
        <p:nvSpPr>
          <p:cNvPr id="81" name="Text 76"/>
          <p:cNvSpPr/>
          <p:nvPr/>
        </p:nvSpPr>
        <p:spPr>
          <a:xfrm>
            <a:off x="3475395" y="14209741"/>
            <a:ext cx="2487168" cy="256032"/>
          </a:xfrm>
          <a:prstGeom prst="rect">
            <a:avLst/>
          </a:prstGeom>
          <a:noFill/>
        </p:spPr>
        <p:txBody>
          <a:bodyPr wrap="square" lIns="381" tIns="381" rIns="381" bIns="381" rtlCol="0" anchor="t">
            <a:noAutofit/>
          </a:bodyPr>
          <a:lstStyle/>
          <a:p>
            <a:pPr marL="0" indent="0" algn="ctr">
              <a:buNone/>
            </a:pPr>
            <a:r>
              <a:rPr lang="en-US" sz="1200" b="1" dirty="0">
                <a:solidFill>
                  <a:srgbClr val="0A5CAD"/>
                </a:solidFill>
                <a:latin typeface="Arial" panose="020B0604020202020204" pitchFamily="34" charset="0"/>
                <a:ea typeface="Arial" panose="020B0604020202020204" pitchFamily="34" charset="0"/>
                <a:cs typeface="Arial" panose="020B0604020202020204" pitchFamily="34" charset="0"/>
              </a:rPr>
              <a:t>Poor                          Excellent</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83" name="Text 78"/>
          <p:cNvSpPr/>
          <p:nvPr/>
        </p:nvSpPr>
        <p:spPr>
          <a:xfrm>
            <a:off x="6391275" y="11347704"/>
            <a:ext cx="1945005" cy="256032"/>
          </a:xfrm>
          <a:prstGeom prst="rect">
            <a:avLst/>
          </a:prstGeom>
          <a:noFill/>
        </p:spPr>
        <p:txBody>
          <a:bodyPr wrap="square" lIns="381" tIns="381" rIns="381" bIns="381" rtlCol="0" anchor="t">
            <a:noAutofit/>
          </a:bodyPr>
          <a:lstStyle/>
          <a:p>
            <a:pPr marL="0" indent="0" algn="l">
              <a:buNone/>
            </a:pPr>
            <a:r>
              <a:rPr lang="en-US" sz="1400" b="1" dirty="0">
                <a:solidFill>
                  <a:srgbClr val="7B3DB3"/>
                </a:solidFill>
                <a:latin typeface="Arial" panose="020B0604020202020204" pitchFamily="34" charset="0"/>
                <a:ea typeface="Arial" panose="020B0604020202020204" pitchFamily="34" charset="0"/>
                <a:cs typeface="Arial" panose="020B0604020202020204" pitchFamily="34" charset="0"/>
              </a:rPr>
              <a:t>Edit Exclusivity (EE)</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84" name="Text 79"/>
          <p:cNvSpPr/>
          <p:nvPr/>
        </p:nvSpPr>
        <p:spPr>
          <a:xfrm>
            <a:off x="6391275" y="11782044"/>
            <a:ext cx="1945005" cy="411480"/>
          </a:xfrm>
          <a:prstGeom prst="rect">
            <a:avLst/>
          </a:prstGeom>
          <a:noFill/>
        </p:spPr>
        <p:txBody>
          <a:bodyPr wrap="square" lIns="381" tIns="381" rIns="381" bIns="381" rtlCol="0" anchor="t">
            <a:noAutofit/>
          </a:bodyPr>
          <a:lstStyle/>
          <a:p>
            <a:pPr marL="0" indent="0" algn="ctr">
              <a:lnSpc>
                <a:spcPct val="130000"/>
              </a:lnSpc>
              <a:buNone/>
            </a:pPr>
            <a:r>
              <a:rPr lang="en-US" sz="1600" dirty="0">
                <a:solidFill>
                  <a:srgbClr val="061A35"/>
                </a:solidFill>
                <a:latin typeface="Arial" panose="020B0604020202020204" pitchFamily="34" charset="0"/>
                <a:ea typeface="Arial" panose="020B0604020202020204" pitchFamily="34" charset="0"/>
                <a:cs typeface="Arial" panose="020B0604020202020204" pitchFamily="34" charset="0"/>
              </a:rPr>
              <a:t>Whether non-target content remains unchanged</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86" name="Text 81"/>
          <p:cNvSpPr/>
          <p:nvPr/>
        </p:nvSpPr>
        <p:spPr>
          <a:xfrm>
            <a:off x="5962563" y="14209741"/>
            <a:ext cx="2955512" cy="256032"/>
          </a:xfrm>
          <a:prstGeom prst="rect">
            <a:avLst/>
          </a:prstGeom>
          <a:noFill/>
        </p:spPr>
        <p:txBody>
          <a:bodyPr wrap="square" lIns="381" tIns="381" rIns="381" bIns="381" rtlCol="0" anchor="t">
            <a:noAutofit/>
          </a:bodyPr>
          <a:lstStyle/>
          <a:p>
            <a:pPr marL="0" indent="0" algn="ctr">
              <a:buNone/>
            </a:pPr>
            <a:r>
              <a:rPr lang="en-US" sz="1200" b="1" dirty="0">
                <a:solidFill>
                  <a:srgbClr val="7B3DB3"/>
                </a:solidFill>
                <a:latin typeface="Arial" panose="020B0604020202020204" pitchFamily="34" charset="0"/>
                <a:ea typeface="Arial" panose="020B0604020202020204" pitchFamily="34" charset="0"/>
                <a:cs typeface="Arial" panose="020B0604020202020204" pitchFamily="34" charset="0"/>
              </a:rPr>
              <a:t>Poor                          Excellent</a:t>
            </a:r>
            <a:endParaRPr lang="en-US" sz="1200" dirty="0">
              <a:latin typeface="Arial" panose="020B0604020202020204" pitchFamily="34" charset="0"/>
              <a:ea typeface="Arial" panose="020B0604020202020204" pitchFamily="34" charset="0"/>
              <a:cs typeface="Arial" panose="020B0604020202020204" pitchFamily="34" charset="0"/>
            </a:endParaRPr>
          </a:p>
        </p:txBody>
      </p:sp>
      <p:sp>
        <p:nvSpPr>
          <p:cNvPr id="87" name="Shape 82"/>
          <p:cNvSpPr/>
          <p:nvPr/>
        </p:nvSpPr>
        <p:spPr>
          <a:xfrm>
            <a:off x="777240" y="15270480"/>
            <a:ext cx="7726680" cy="868680"/>
          </a:xfrm>
          <a:prstGeom prst="roundRect">
            <a:avLst>
              <a:gd name="adj" fmla="val 6316"/>
            </a:avLst>
          </a:prstGeom>
          <a:solidFill>
            <a:srgbClr val="EEF4FF"/>
          </a:solidFill>
          <a:ln w="10160">
            <a:solidFill>
              <a:srgbClr val="D8E5F5"/>
            </a:solidFill>
            <a:prstDash val="solid"/>
          </a:ln>
        </p:spPr>
        <p:txBody>
          <a:bodyPr/>
          <a:lstStyle/>
          <a:p>
            <a:endParaRPr lang="zh-CN" altLang="en-US"/>
          </a:p>
        </p:txBody>
      </p:sp>
      <p:sp>
        <p:nvSpPr>
          <p:cNvPr id="88" name="Text 83"/>
          <p:cNvSpPr/>
          <p:nvPr/>
        </p:nvSpPr>
        <p:spPr>
          <a:xfrm>
            <a:off x="2560844" y="15407640"/>
            <a:ext cx="4799552" cy="685800"/>
          </a:xfrm>
          <a:prstGeom prst="rect">
            <a:avLst/>
          </a:prstGeom>
          <a:noFill/>
        </p:spPr>
        <p:txBody>
          <a:bodyPr wrap="square" lIns="381" tIns="381" rIns="381" bIns="381" rtlCol="0" anchor="t">
            <a:noAutofit/>
          </a:bodyPr>
          <a:lstStyle/>
          <a:p>
            <a:pPr marL="0" indent="0" algn="l">
              <a:buNone/>
            </a:pPr>
            <a:r>
              <a:rPr lang="en-US" sz="1400" dirty="0">
                <a:solidFill>
                  <a:srgbClr val="082963"/>
                </a:solidFill>
                <a:latin typeface="Arial" panose="020B0604020202020204" pitchFamily="34" charset="0"/>
                <a:ea typeface="Arial" panose="020B0604020202020204" pitchFamily="34" charset="0"/>
                <a:cs typeface="Arial" panose="020B0604020202020204" pitchFamily="34" charset="0"/>
              </a:rPr>
              <a:t>Each dimension is scored independently on a 1–4 scale.</a:t>
            </a:r>
          </a:p>
          <a:p>
            <a:pPr marL="0" indent="0" algn="l">
              <a:buNone/>
            </a:pPr>
            <a:r>
              <a:rPr lang="en-US" sz="2000" b="1" dirty="0">
                <a:solidFill>
                  <a:srgbClr val="082963"/>
                </a:solidFill>
                <a:latin typeface="Arial" panose="020B0604020202020204" pitchFamily="34" charset="0"/>
                <a:ea typeface="Arial" panose="020B0604020202020204" pitchFamily="34" charset="0"/>
                <a:cs typeface="Arial" panose="020B0604020202020204" pitchFamily="34" charset="0"/>
              </a:rPr>
              <a:t>Overall score = average(IF, RQ, EE).</a:t>
            </a:r>
            <a:endParaRPr lang="en-US" sz="2000" dirty="0">
              <a:solidFill>
                <a:srgbClr val="082963"/>
              </a:solidFill>
              <a:latin typeface="Arial" panose="020B0604020202020204" pitchFamily="34" charset="0"/>
              <a:ea typeface="Arial" panose="020B0604020202020204" pitchFamily="34" charset="0"/>
              <a:cs typeface="Arial" panose="020B0604020202020204" pitchFamily="34" charset="0"/>
            </a:endParaRPr>
          </a:p>
        </p:txBody>
      </p:sp>
      <p:sp>
        <p:nvSpPr>
          <p:cNvPr id="89" name="Shape 84"/>
          <p:cNvSpPr/>
          <p:nvPr/>
        </p:nvSpPr>
        <p:spPr>
          <a:xfrm>
            <a:off x="9098280" y="10991088"/>
            <a:ext cx="10241280" cy="5230368"/>
          </a:xfrm>
          <a:prstGeom prst="roundRect">
            <a:avLst>
              <a:gd name="adj" fmla="val 1399"/>
            </a:avLst>
          </a:prstGeom>
          <a:solidFill>
            <a:srgbClr val="FFFFFF"/>
          </a:solidFill>
          <a:ln w="12700">
            <a:solidFill>
              <a:srgbClr val="B9CBE3"/>
            </a:solidFill>
            <a:prstDash val="solid"/>
          </a:ln>
        </p:spPr>
        <p:txBody>
          <a:bodyPr/>
          <a:lstStyle/>
          <a:p>
            <a:endParaRPr lang="zh-CN" altLang="en-US"/>
          </a:p>
        </p:txBody>
      </p:sp>
      <p:sp>
        <p:nvSpPr>
          <p:cNvPr id="90" name="Shape 85"/>
          <p:cNvSpPr/>
          <p:nvPr/>
        </p:nvSpPr>
        <p:spPr>
          <a:xfrm>
            <a:off x="9098280" y="10991088"/>
            <a:ext cx="10241280" cy="512064"/>
          </a:xfrm>
          <a:prstGeom prst="rect">
            <a:avLst/>
          </a:prstGeom>
          <a:solidFill>
            <a:srgbClr val="0B6F7A"/>
          </a:solidFill>
          <a:ln w="12700">
            <a:solidFill>
              <a:srgbClr val="0B6F7A"/>
            </a:solidFill>
            <a:prstDash val="solid"/>
          </a:ln>
        </p:spPr>
        <p:txBody>
          <a:bodyPr/>
          <a:lstStyle/>
          <a:p>
            <a:endParaRPr lang="zh-CN" altLang="en-US"/>
          </a:p>
        </p:txBody>
      </p:sp>
      <p:sp>
        <p:nvSpPr>
          <p:cNvPr id="91" name="Text 86"/>
          <p:cNvSpPr/>
          <p:nvPr/>
        </p:nvSpPr>
        <p:spPr>
          <a:xfrm>
            <a:off x="9299448" y="11082528"/>
            <a:ext cx="9875520" cy="329184"/>
          </a:xfrm>
          <a:prstGeom prst="rect">
            <a:avLst/>
          </a:prstGeom>
          <a:noFill/>
        </p:spPr>
        <p:txBody>
          <a:bodyPr wrap="square" lIns="0" tIns="0" rIns="0" bIns="0" rtlCol="0" anchor="ctr"/>
          <a:lstStyle/>
          <a:p>
            <a:pPr marL="0" indent="0" algn="l">
              <a:buNone/>
            </a:pPr>
            <a:r>
              <a:rPr lang="en-US" sz="2000" b="1" dirty="0">
                <a:solidFill>
                  <a:srgbClr val="FFFFFF"/>
                </a:solidFill>
                <a:latin typeface="Arial" panose="020B0604020202020204" pitchFamily="34" charset="0"/>
                <a:ea typeface="Arial" panose="020B0604020202020204" pitchFamily="34" charset="0"/>
                <a:cs typeface="Arial" panose="020B0604020202020204" pitchFamily="34" charset="0"/>
              </a:rPr>
              <a:t>4b. QUANTITATIVE RESULTS</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92" name="Text 87"/>
          <p:cNvSpPr/>
          <p:nvPr/>
        </p:nvSpPr>
        <p:spPr>
          <a:xfrm>
            <a:off x="9326880" y="11603736"/>
            <a:ext cx="9601200" cy="562391"/>
          </a:xfrm>
          <a:prstGeom prst="rect">
            <a:avLst/>
          </a:prstGeom>
          <a:noFill/>
        </p:spPr>
        <p:txBody>
          <a:bodyPr wrap="square" lIns="381" tIns="381" rIns="381" bIns="381" rtlCol="0" anchor="t">
            <a:noAutofit/>
          </a:bodyPr>
          <a:lstStyle/>
          <a:p>
            <a:pPr marL="0" indent="0" algn="l">
              <a:buNone/>
            </a:pPr>
            <a:r>
              <a:rPr lang="en-US" sz="1400" dirty="0">
                <a:solidFill>
                  <a:srgbClr val="061A35"/>
                </a:solidFill>
                <a:latin typeface="Arial" panose="020B0604020202020204" pitchFamily="34" charset="0"/>
                <a:ea typeface="Arial" panose="020B0604020202020204" pitchFamily="34" charset="0"/>
                <a:cs typeface="Arial" panose="020B0604020202020204" pitchFamily="34" charset="0"/>
              </a:rPr>
              <a:t>Performance comparison on the comprehensive benchmark.</a:t>
            </a:r>
          </a:p>
          <a:p>
            <a:pPr marL="0" indent="0" algn="l">
              <a:buNone/>
            </a:pPr>
            <a:r>
              <a:rPr lang="en-US" sz="1400" dirty="0">
                <a:solidFill>
                  <a:srgbClr val="061A35"/>
                </a:solidFill>
                <a:latin typeface="Arial" panose="020B0604020202020204" pitchFamily="34" charset="0"/>
                <a:ea typeface="Arial" panose="020B0604020202020204" pitchFamily="34" charset="0"/>
                <a:cs typeface="Arial" panose="020B0604020202020204" pitchFamily="34" charset="0"/>
              </a:rPr>
              <a:t> Metrics range from 1 to 4; higher is better.</a:t>
            </a:r>
            <a:endParaRPr lang="en-US" sz="1400" dirty="0">
              <a:latin typeface="Arial" panose="020B0604020202020204" pitchFamily="34" charset="0"/>
              <a:ea typeface="Arial" panose="020B0604020202020204" pitchFamily="34" charset="0"/>
              <a:cs typeface="Arial" panose="020B0604020202020204" pitchFamily="34" charset="0"/>
            </a:endParaRPr>
          </a:p>
        </p:txBody>
      </p:sp>
      <p:pic>
        <p:nvPicPr>
          <p:cNvPr id="93" name="Image 3" descr="/mnt/data/pvir_table3_only_high.png"/>
          <p:cNvPicPr>
            <a:picLocks noChangeAspect="1"/>
          </p:cNvPicPr>
          <p:nvPr/>
        </p:nvPicPr>
        <p:blipFill>
          <a:blip r:embed="rId3"/>
          <a:srcRect l="3642" t="32605" r="4826"/>
          <a:stretch>
            <a:fillRect/>
          </a:stretch>
        </p:blipFill>
        <p:spPr>
          <a:xfrm>
            <a:off x="9281126" y="12024360"/>
            <a:ext cx="9098994" cy="3586677"/>
          </a:xfrm>
          <a:prstGeom prst="rect">
            <a:avLst/>
          </a:prstGeom>
        </p:spPr>
      </p:pic>
      <p:sp>
        <p:nvSpPr>
          <p:cNvPr id="94" name="Text 88"/>
          <p:cNvSpPr/>
          <p:nvPr/>
        </p:nvSpPr>
        <p:spPr>
          <a:xfrm>
            <a:off x="9427437" y="15727680"/>
            <a:ext cx="9235440" cy="274320"/>
          </a:xfrm>
          <a:prstGeom prst="rect">
            <a:avLst/>
          </a:prstGeom>
          <a:noFill/>
        </p:spPr>
        <p:txBody>
          <a:bodyPr wrap="square" lIns="381" tIns="381" rIns="381" bIns="381" rtlCol="0" anchor="t">
            <a:noAutofit/>
          </a:bodyPr>
          <a:lstStyle/>
          <a:p>
            <a:pPr marL="0" indent="0" algn="l">
              <a:buNone/>
            </a:pPr>
            <a:r>
              <a:rPr lang="en-US" sz="1600" b="1" dirty="0">
                <a:solidFill>
                  <a:srgbClr val="A5D6A6"/>
                </a:solidFill>
                <a:latin typeface="Arial" panose="020B0604020202020204" pitchFamily="34" charset="0"/>
                <a:ea typeface="Arial" panose="020B0604020202020204" pitchFamily="34" charset="0"/>
                <a:cs typeface="Arial" panose="020B0604020202020204" pitchFamily="34" charset="0"/>
              </a:rPr>
              <a:t>Dark green</a:t>
            </a:r>
            <a:r>
              <a:rPr lang="en-US" sz="1600" b="1" dirty="0">
                <a:solidFill>
                  <a:srgbClr val="3A9B55"/>
                </a:solidFill>
                <a:latin typeface="Arial" panose="020B0604020202020204" pitchFamily="34" charset="0"/>
                <a:ea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ea typeface="Arial" panose="020B0604020202020204" pitchFamily="34" charset="0"/>
                <a:cs typeface="Arial" panose="020B0604020202020204" pitchFamily="34" charset="0"/>
              </a:rPr>
              <a:t>and</a:t>
            </a:r>
            <a:r>
              <a:rPr lang="en-US" sz="1600" dirty="0">
                <a:solidFill>
                  <a:srgbClr val="3A9B55"/>
                </a:solidFill>
                <a:latin typeface="Arial" panose="020B0604020202020204" pitchFamily="34" charset="0"/>
                <a:ea typeface="Arial" panose="020B0604020202020204" pitchFamily="34" charset="0"/>
                <a:cs typeface="Arial" panose="020B0604020202020204" pitchFamily="34" charset="0"/>
              </a:rPr>
              <a:t> </a:t>
            </a:r>
            <a:r>
              <a:rPr lang="en-US" sz="1600" b="1" dirty="0">
                <a:solidFill>
                  <a:srgbClr val="D5E5D6"/>
                </a:solidFill>
                <a:latin typeface="Arial" panose="020B0604020202020204" pitchFamily="34" charset="0"/>
                <a:ea typeface="Arial" panose="020B0604020202020204" pitchFamily="34" charset="0"/>
                <a:cs typeface="Arial" panose="020B0604020202020204" pitchFamily="34" charset="0"/>
              </a:rPr>
              <a:t>light green</a:t>
            </a:r>
            <a:r>
              <a:rPr lang="en-US" sz="1600" dirty="0">
                <a:solidFill>
                  <a:srgbClr val="3A9B55"/>
                </a:solidFill>
                <a:latin typeface="Arial" panose="020B0604020202020204" pitchFamily="34" charset="0"/>
                <a:ea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ea typeface="Arial" panose="020B0604020202020204" pitchFamily="34" charset="0"/>
                <a:cs typeface="Arial" panose="020B0604020202020204" pitchFamily="34" charset="0"/>
              </a:rPr>
              <a:t>denote the best and second-best results within each subset.</a:t>
            </a:r>
          </a:p>
        </p:txBody>
      </p:sp>
      <p:sp>
        <p:nvSpPr>
          <p:cNvPr id="95" name="Shape 89"/>
          <p:cNvSpPr/>
          <p:nvPr/>
        </p:nvSpPr>
        <p:spPr>
          <a:xfrm>
            <a:off x="19613880" y="12024360"/>
            <a:ext cx="18379440" cy="4526280"/>
          </a:xfrm>
          <a:prstGeom prst="roundRect">
            <a:avLst>
              <a:gd name="adj" fmla="val 1616"/>
            </a:avLst>
          </a:prstGeom>
          <a:solidFill>
            <a:srgbClr val="FFFFFF"/>
          </a:solidFill>
          <a:ln w="12700">
            <a:solidFill>
              <a:srgbClr val="B9CBE3"/>
            </a:solidFill>
            <a:prstDash val="solid"/>
          </a:ln>
        </p:spPr>
        <p:txBody>
          <a:bodyPr/>
          <a:lstStyle/>
          <a:p>
            <a:endParaRPr lang="zh-CN" altLang="en-US" dirty="0"/>
          </a:p>
        </p:txBody>
      </p:sp>
      <p:sp>
        <p:nvSpPr>
          <p:cNvPr id="96" name="Shape 90"/>
          <p:cNvSpPr/>
          <p:nvPr/>
        </p:nvSpPr>
        <p:spPr>
          <a:xfrm>
            <a:off x="19613880" y="12024360"/>
            <a:ext cx="18379440" cy="512064"/>
          </a:xfrm>
          <a:prstGeom prst="rect">
            <a:avLst/>
          </a:prstGeom>
          <a:solidFill>
            <a:srgbClr val="5B3DB3"/>
          </a:solidFill>
          <a:ln w="12700">
            <a:solidFill>
              <a:srgbClr val="5B3DB3"/>
            </a:solidFill>
            <a:prstDash val="solid"/>
          </a:ln>
          <a:effectLst>
            <a:softEdge rad="0"/>
          </a:effectLst>
        </p:spPr>
        <p:txBody>
          <a:bodyPr/>
          <a:lstStyle/>
          <a:p>
            <a:endParaRPr lang="zh-CN" altLang="en-US"/>
          </a:p>
        </p:txBody>
      </p:sp>
      <p:sp>
        <p:nvSpPr>
          <p:cNvPr id="97" name="Text 91"/>
          <p:cNvSpPr/>
          <p:nvPr/>
        </p:nvSpPr>
        <p:spPr>
          <a:xfrm>
            <a:off x="19815048" y="12115800"/>
            <a:ext cx="18013680" cy="329184"/>
          </a:xfrm>
          <a:prstGeom prst="rect">
            <a:avLst/>
          </a:prstGeom>
          <a:noFill/>
        </p:spPr>
        <p:txBody>
          <a:bodyPr wrap="square" lIns="0" tIns="0" rIns="0" bIns="0" rtlCol="0" anchor="ctr"/>
          <a:lstStyle/>
          <a:p>
            <a:pPr marL="0" indent="0" algn="l">
              <a:buNone/>
            </a:pPr>
            <a:r>
              <a:rPr lang="en-US" sz="2000" b="1" dirty="0">
                <a:solidFill>
                  <a:srgbClr val="FFFFFF"/>
                </a:solidFill>
                <a:latin typeface="Arial" panose="020B0604020202020204" pitchFamily="34" charset="0"/>
                <a:ea typeface="Arial" panose="020B0604020202020204" pitchFamily="34" charset="0"/>
                <a:cs typeface="Arial" panose="020B0604020202020204" pitchFamily="34" charset="0"/>
              </a:rPr>
              <a:t>5. ANALYSIS / DISCUSSION</a:t>
            </a:r>
            <a:endParaRPr lang="en-US" sz="2000" dirty="0">
              <a:latin typeface="Arial" panose="020B0604020202020204" pitchFamily="34" charset="0"/>
              <a:ea typeface="Arial" panose="020B0604020202020204" pitchFamily="34" charset="0"/>
              <a:cs typeface="Arial" panose="020B0604020202020204" pitchFamily="34" charset="0"/>
            </a:endParaRPr>
          </a:p>
        </p:txBody>
      </p:sp>
      <p:pic>
        <p:nvPicPr>
          <p:cNvPr id="98" name="Image 4" descr="/mnt/data/pvir_scatter_high.png"/>
          <p:cNvPicPr>
            <a:picLocks noChangeAspect="1"/>
          </p:cNvPicPr>
          <p:nvPr/>
        </p:nvPicPr>
        <p:blipFill>
          <a:blip r:embed="rId4"/>
          <a:srcRect t="6731" b="7051"/>
          <a:stretch>
            <a:fillRect/>
          </a:stretch>
        </p:blipFill>
        <p:spPr>
          <a:xfrm>
            <a:off x="20520632" y="12710160"/>
            <a:ext cx="8923048" cy="3810000"/>
          </a:xfrm>
          <a:prstGeom prst="rect">
            <a:avLst/>
          </a:prstGeom>
        </p:spPr>
      </p:pic>
      <p:sp>
        <p:nvSpPr>
          <p:cNvPr id="99" name="Shape 92"/>
          <p:cNvSpPr/>
          <p:nvPr/>
        </p:nvSpPr>
        <p:spPr>
          <a:xfrm>
            <a:off x="30205680" y="12710160"/>
            <a:ext cx="6776085" cy="3638550"/>
          </a:xfrm>
          <a:prstGeom prst="roundRect">
            <a:avLst>
              <a:gd name="adj" fmla="val 4770"/>
            </a:avLst>
          </a:prstGeom>
          <a:solidFill>
            <a:srgbClr val="F6F2FF"/>
          </a:solidFill>
          <a:ln w="10160">
            <a:solidFill>
              <a:srgbClr val="DAD3F9"/>
            </a:solidFill>
            <a:prstDash val="solid"/>
          </a:ln>
        </p:spPr>
        <p:txBody>
          <a:bodyPr/>
          <a:lstStyle/>
          <a:p>
            <a:endParaRPr lang="zh-CN" altLang="en-US"/>
          </a:p>
        </p:txBody>
      </p:sp>
      <p:sp>
        <p:nvSpPr>
          <p:cNvPr id="100" name="Text 93"/>
          <p:cNvSpPr/>
          <p:nvPr/>
        </p:nvSpPr>
        <p:spPr>
          <a:xfrm>
            <a:off x="31586805" y="13087350"/>
            <a:ext cx="5394960" cy="585216"/>
          </a:xfrm>
          <a:prstGeom prst="rect">
            <a:avLst/>
          </a:prstGeom>
          <a:noFill/>
        </p:spPr>
        <p:txBody>
          <a:bodyPr wrap="square" lIns="254" tIns="254" rIns="254" bIns="254" rtlCol="0" anchor="ctr">
            <a:noAutofit/>
          </a:bodyPr>
          <a:lstStyle/>
          <a:p>
            <a:r>
              <a:rPr lang="en-US" sz="1400" b="1" dirty="0">
                <a:solidFill>
                  <a:srgbClr val="061A35"/>
                </a:solidFill>
                <a:latin typeface="Arial" panose="020B0604020202020204" pitchFamily="34" charset="0"/>
                <a:ea typeface="Arial" panose="020B0604020202020204" pitchFamily="34" charset="0"/>
                <a:cs typeface="Arial" panose="020B0604020202020204" pitchFamily="34" charset="0"/>
              </a:rPr>
              <a:t>PISCO-Removal and UniVideo cluster near the high-score region, indicating balanced performance.</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101" name="Text 94"/>
          <p:cNvSpPr/>
          <p:nvPr/>
        </p:nvSpPr>
        <p:spPr>
          <a:xfrm>
            <a:off x="31586805" y="13962888"/>
            <a:ext cx="5394960" cy="585216"/>
          </a:xfrm>
          <a:prstGeom prst="rect">
            <a:avLst/>
          </a:prstGeom>
          <a:noFill/>
        </p:spPr>
        <p:txBody>
          <a:bodyPr wrap="square" lIns="254" tIns="254" rIns="254" bIns="254" rtlCol="0" anchor="ctr">
            <a:noAutofit/>
          </a:bodyPr>
          <a:lstStyle/>
          <a:p>
            <a:r>
              <a:rPr lang="en-US" sz="1400" b="1" dirty="0">
                <a:solidFill>
                  <a:srgbClr val="061A35"/>
                </a:solidFill>
                <a:latin typeface="Arial" panose="020B0604020202020204" pitchFamily="34" charset="0"/>
                <a:ea typeface="Arial" panose="020B0604020202020204" pitchFamily="34" charset="0"/>
                <a:cs typeface="Arial" panose="020B0604020202020204" pitchFamily="34" charset="0"/>
              </a:rPr>
              <a:t>Hard-subset samples shift toward lower RQ, showing physical coupling remains a bottleneck.</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102" name="Text 95"/>
          <p:cNvSpPr/>
          <p:nvPr/>
        </p:nvSpPr>
        <p:spPr>
          <a:xfrm>
            <a:off x="31586805" y="14794992"/>
            <a:ext cx="5394960" cy="475488"/>
          </a:xfrm>
          <a:prstGeom prst="rect">
            <a:avLst/>
          </a:prstGeom>
          <a:noFill/>
        </p:spPr>
        <p:txBody>
          <a:bodyPr wrap="square" lIns="254" tIns="254" rIns="254" bIns="254" rtlCol="0" anchor="ctr">
            <a:noAutofit/>
          </a:bodyPr>
          <a:lstStyle/>
          <a:p>
            <a:r>
              <a:rPr lang="en-US" sz="1400" b="1" dirty="0">
                <a:solidFill>
                  <a:srgbClr val="061A35"/>
                </a:solidFill>
                <a:latin typeface="Arial" panose="020B0604020202020204" pitchFamily="34" charset="0"/>
                <a:ea typeface="Arial" panose="020B0604020202020204" pitchFamily="34" charset="0"/>
                <a:cs typeface="Arial" panose="020B0604020202020204" pitchFamily="34" charset="0"/>
              </a:rPr>
              <a:t>DiffuEraser exhibits a reliability-versus-precision trade-off.</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103" name="Text 96"/>
          <p:cNvSpPr/>
          <p:nvPr/>
        </p:nvSpPr>
        <p:spPr>
          <a:xfrm>
            <a:off x="31586805" y="15517368"/>
            <a:ext cx="5394960" cy="566928"/>
          </a:xfrm>
          <a:prstGeom prst="rect">
            <a:avLst/>
          </a:prstGeom>
          <a:noFill/>
        </p:spPr>
        <p:txBody>
          <a:bodyPr wrap="square" lIns="254" tIns="254" rIns="254" bIns="254" rtlCol="0" anchor="ctr">
            <a:noAutofit/>
          </a:bodyPr>
          <a:lstStyle/>
          <a:p>
            <a:r>
              <a:rPr lang="en-US" sz="1400" b="1" dirty="0">
                <a:solidFill>
                  <a:srgbClr val="061A35"/>
                </a:solidFill>
                <a:latin typeface="Arial" panose="020B0604020202020204" pitchFamily="34" charset="0"/>
                <a:ea typeface="Arial" panose="020B0604020202020204" pitchFamily="34" charset="0"/>
                <a:cs typeface="Arial" panose="020B0604020202020204" pitchFamily="34" charset="0"/>
              </a:rPr>
              <a:t>CoCoCo often has low IF, reflecting failure to execute the removal command.</a:t>
            </a:r>
            <a:endParaRPr lang="en-US" sz="1400" dirty="0">
              <a:latin typeface="Arial" panose="020B0604020202020204" pitchFamily="34" charset="0"/>
              <a:ea typeface="Arial" panose="020B0604020202020204" pitchFamily="34" charset="0"/>
              <a:cs typeface="Arial" panose="020B0604020202020204" pitchFamily="34" charset="0"/>
            </a:endParaRPr>
          </a:p>
        </p:txBody>
      </p:sp>
      <p:sp>
        <p:nvSpPr>
          <p:cNvPr id="104" name="Shape 97"/>
          <p:cNvSpPr/>
          <p:nvPr/>
        </p:nvSpPr>
        <p:spPr>
          <a:xfrm>
            <a:off x="411480" y="16870680"/>
            <a:ext cx="32918400" cy="1965960"/>
          </a:xfrm>
          <a:prstGeom prst="roundRect">
            <a:avLst>
              <a:gd name="adj" fmla="val 3721"/>
            </a:avLst>
          </a:prstGeom>
          <a:solidFill>
            <a:srgbClr val="FFFFFF"/>
          </a:solidFill>
          <a:ln w="12700">
            <a:solidFill>
              <a:srgbClr val="B9CBE3"/>
            </a:solidFill>
            <a:prstDash val="solid"/>
          </a:ln>
        </p:spPr>
        <p:txBody>
          <a:bodyPr/>
          <a:lstStyle/>
          <a:p>
            <a:endParaRPr lang="zh-CN" altLang="en-US"/>
          </a:p>
        </p:txBody>
      </p:sp>
      <p:sp>
        <p:nvSpPr>
          <p:cNvPr id="105" name="Shape 98"/>
          <p:cNvSpPr/>
          <p:nvPr/>
        </p:nvSpPr>
        <p:spPr>
          <a:xfrm>
            <a:off x="411480" y="16870680"/>
            <a:ext cx="32918400" cy="512064"/>
          </a:xfrm>
          <a:prstGeom prst="rect">
            <a:avLst/>
          </a:prstGeom>
          <a:solidFill>
            <a:srgbClr val="072A63"/>
          </a:solidFill>
          <a:ln w="12700">
            <a:solidFill>
              <a:srgbClr val="072A63"/>
            </a:solidFill>
            <a:prstDash val="solid"/>
          </a:ln>
        </p:spPr>
        <p:txBody>
          <a:bodyPr/>
          <a:lstStyle/>
          <a:p>
            <a:endParaRPr lang="zh-CN" altLang="en-US"/>
          </a:p>
        </p:txBody>
      </p:sp>
      <p:sp>
        <p:nvSpPr>
          <p:cNvPr id="106" name="Text 99"/>
          <p:cNvSpPr/>
          <p:nvPr/>
        </p:nvSpPr>
        <p:spPr>
          <a:xfrm>
            <a:off x="612648" y="16962120"/>
            <a:ext cx="32552640" cy="329184"/>
          </a:xfrm>
          <a:prstGeom prst="rect">
            <a:avLst/>
          </a:prstGeom>
          <a:noFill/>
        </p:spPr>
        <p:txBody>
          <a:bodyPr wrap="square" lIns="0" tIns="0" rIns="0" bIns="0" rtlCol="0" anchor="ctr"/>
          <a:lstStyle/>
          <a:p>
            <a:pPr marL="0" indent="0" algn="l">
              <a:buNone/>
            </a:pPr>
            <a:r>
              <a:rPr lang="en-US" sz="2000" b="1" dirty="0">
                <a:solidFill>
                  <a:srgbClr val="FFFFFF"/>
                </a:solidFill>
                <a:latin typeface="Arial" panose="020B0604020202020204" pitchFamily="34" charset="0"/>
                <a:ea typeface="Arial" panose="020B0604020202020204" pitchFamily="34" charset="0"/>
                <a:cs typeface="Arial" panose="020B0604020202020204" pitchFamily="34" charset="0"/>
              </a:rPr>
              <a:t>6. CONCLUSION</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108" name="Text 101"/>
          <p:cNvSpPr/>
          <p:nvPr/>
        </p:nvSpPr>
        <p:spPr>
          <a:xfrm>
            <a:off x="2028145" y="17602200"/>
            <a:ext cx="6455909" cy="868680"/>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PAVIR introduces a high-quality benchmark and decoupled evaluation framework for physics-aware Video Instance Removal.</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10" name="Text 103"/>
          <p:cNvSpPr/>
          <p:nvPr/>
        </p:nvSpPr>
        <p:spPr>
          <a:xfrm>
            <a:off x="10333945" y="17602200"/>
            <a:ext cx="6359842" cy="868680"/>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Current methods still struggle with reflections, shadows, and wake/fluid interactions.</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12" name="Text 105"/>
          <p:cNvSpPr/>
          <p:nvPr/>
        </p:nvSpPr>
        <p:spPr>
          <a:xfrm>
            <a:off x="18380107" y="17602200"/>
            <a:ext cx="6623685" cy="868680"/>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The main bottleneck has shifted from temporal flicker to physical incoherence.</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14" name="Text 107"/>
          <p:cNvSpPr/>
          <p:nvPr/>
        </p:nvSpPr>
        <p:spPr>
          <a:xfrm>
            <a:off x="26841450" y="17602200"/>
            <a:ext cx="4585335" cy="868680"/>
          </a:xfrm>
          <a:prstGeom prst="rect">
            <a:avLst/>
          </a:prstGeom>
          <a:noFill/>
        </p:spPr>
        <p:txBody>
          <a:bodyPr wrap="square" lIns="381" tIns="381" rIns="381" bIns="381" rtlCol="0" anchor="t">
            <a:noAutofit/>
          </a:bodyPr>
          <a:lstStyle/>
          <a:p>
            <a:pPr marL="0" indent="0" algn="l">
              <a:buNone/>
            </a:pPr>
            <a:r>
              <a:rPr lang="en-US" b="1" dirty="0">
                <a:solidFill>
                  <a:srgbClr val="061A35"/>
                </a:solidFill>
                <a:latin typeface="Arial" panose="020B0604020202020204" pitchFamily="34" charset="0"/>
                <a:ea typeface="Arial" panose="020B0604020202020204" pitchFamily="34" charset="0"/>
                <a:cs typeface="Arial" panose="020B0604020202020204" pitchFamily="34" charset="0"/>
              </a:rPr>
              <a:t>PAVIR supports future physics-grounded video editing research.</a:t>
            </a:r>
            <a:endParaRPr lang="en-US" dirty="0">
              <a:latin typeface="Arial" panose="020B0604020202020204" pitchFamily="34" charset="0"/>
              <a:ea typeface="Arial" panose="020B0604020202020204" pitchFamily="34" charset="0"/>
              <a:cs typeface="Arial" panose="020B0604020202020204" pitchFamily="34" charset="0"/>
            </a:endParaRPr>
          </a:p>
        </p:txBody>
      </p:sp>
      <p:sp>
        <p:nvSpPr>
          <p:cNvPr id="115" name="Shape 108"/>
          <p:cNvSpPr/>
          <p:nvPr/>
        </p:nvSpPr>
        <p:spPr>
          <a:xfrm>
            <a:off x="33558480" y="16870680"/>
            <a:ext cx="4434840" cy="1965960"/>
          </a:xfrm>
          <a:prstGeom prst="roundRect">
            <a:avLst>
              <a:gd name="adj" fmla="val 2791"/>
            </a:avLst>
          </a:prstGeom>
          <a:solidFill>
            <a:srgbClr val="FFFFFF"/>
          </a:solidFill>
          <a:ln w="12700">
            <a:solidFill>
              <a:srgbClr val="B9CBE3"/>
            </a:solidFill>
            <a:prstDash val="solid"/>
          </a:ln>
        </p:spPr>
        <p:txBody>
          <a:bodyPr/>
          <a:lstStyle/>
          <a:p>
            <a:endParaRPr lang="zh-CN" altLang="en-US"/>
          </a:p>
        </p:txBody>
      </p:sp>
      <p:sp>
        <p:nvSpPr>
          <p:cNvPr id="116" name="Text 109"/>
          <p:cNvSpPr/>
          <p:nvPr/>
        </p:nvSpPr>
        <p:spPr>
          <a:xfrm>
            <a:off x="34623216" y="17035256"/>
            <a:ext cx="2189480" cy="256032"/>
          </a:xfrm>
          <a:prstGeom prst="rect">
            <a:avLst/>
          </a:prstGeom>
          <a:noFill/>
        </p:spPr>
        <p:txBody>
          <a:bodyPr wrap="square" lIns="381" tIns="381" rIns="381" bIns="381" rtlCol="0" anchor="t">
            <a:noAutofit/>
          </a:bodyPr>
          <a:lstStyle/>
          <a:p>
            <a:pPr marL="0" indent="0" algn="ctr">
              <a:buNone/>
            </a:pPr>
            <a:r>
              <a:rPr lang="en-US" sz="2000" b="1" dirty="0">
                <a:solidFill>
                  <a:srgbClr val="0B6F7A"/>
                </a:solidFill>
                <a:latin typeface="Calibri" charset="0"/>
                <a:ea typeface="Calibri" charset="0"/>
                <a:cs typeface="Calibri" charset="0"/>
              </a:rPr>
              <a:t>Contact</a:t>
            </a:r>
            <a:endParaRPr lang="en-US" sz="2000" dirty="0">
              <a:latin typeface="Calibri" charset="0"/>
              <a:ea typeface="Calibri" charset="0"/>
              <a:cs typeface="Calibri" charset="0"/>
            </a:endParaRPr>
          </a:p>
        </p:txBody>
      </p:sp>
      <p:sp>
        <p:nvSpPr>
          <p:cNvPr id="117" name="Text 110"/>
          <p:cNvSpPr/>
          <p:nvPr/>
        </p:nvSpPr>
        <p:spPr>
          <a:xfrm>
            <a:off x="34845466" y="17647920"/>
            <a:ext cx="3205480" cy="777240"/>
          </a:xfrm>
          <a:prstGeom prst="rect">
            <a:avLst/>
          </a:prstGeom>
          <a:noFill/>
        </p:spPr>
        <p:txBody>
          <a:bodyPr wrap="square" lIns="381" tIns="381" rIns="381" bIns="381" rtlCol="0" anchor="t">
            <a:noAutofit/>
          </a:bodyPr>
          <a:lstStyle/>
          <a:p>
            <a:pPr marL="0" indent="0" algn="l">
              <a:buNone/>
            </a:pPr>
            <a:r>
              <a:rPr lang="en-US" sz="1600" dirty="0">
                <a:solidFill>
                  <a:srgbClr val="0070C0"/>
                </a:solidFill>
                <a:latin typeface="Consolas" panose="020B0609020204030204" charset="0"/>
                <a:ea typeface="Consolas" panose="020B0609020204030204" charset="0"/>
                <a:cs typeface="Consolas" panose="020B0609020204030204" charset="0"/>
              </a:rPr>
              <a:t>Zirui Li</a:t>
            </a:r>
          </a:p>
          <a:p>
            <a:pPr marL="0" indent="0" algn="l">
              <a:buNone/>
            </a:pPr>
            <a:r>
              <a:rPr lang="en-US" sz="1600" dirty="0">
                <a:solidFill>
                  <a:srgbClr val="0070C0"/>
                </a:solidFill>
                <a:latin typeface="Consolas" panose="020B0609020204030204" charset="0"/>
                <a:ea typeface="Consolas" panose="020B0609020204030204" charset="0"/>
                <a:cs typeface="Consolas" panose="020B0609020204030204" charset="0"/>
              </a:rPr>
              <a:t>Tohoku University</a:t>
            </a:r>
          </a:p>
          <a:p>
            <a:pPr marL="0" indent="0" algn="l">
              <a:buNone/>
            </a:pPr>
            <a:r>
              <a:rPr lang="en-US" sz="1600" dirty="0">
                <a:solidFill>
                  <a:srgbClr val="0070C0"/>
                </a:solidFill>
                <a:latin typeface="Consolas" panose="020B0609020204030204" charset="0"/>
                <a:ea typeface="Consolas" panose="020B0609020204030204" charset="0"/>
                <a:cs typeface="Consolas" panose="020B0609020204030204" charset="0"/>
              </a:rPr>
              <a:t>li.zirui.r7@dc.tohoku.ac.jp</a:t>
            </a:r>
          </a:p>
        </p:txBody>
      </p:sp>
      <p:sp>
        <p:nvSpPr>
          <p:cNvPr id="118" name="Text 23"/>
          <p:cNvSpPr/>
          <p:nvPr/>
        </p:nvSpPr>
        <p:spPr>
          <a:xfrm>
            <a:off x="11532682" y="4315951"/>
            <a:ext cx="1033304" cy="556260"/>
          </a:xfrm>
          <a:prstGeom prst="rect">
            <a:avLst/>
          </a:prstGeom>
          <a:noFill/>
        </p:spPr>
        <p:txBody>
          <a:bodyPr wrap="square" lIns="381" tIns="381" rIns="381" bIns="381" rtlCol="0" anchor="t">
            <a:noAutofit/>
          </a:bodyPr>
          <a:lstStyle/>
          <a:p>
            <a:pPr marL="0" indent="0" algn="l">
              <a:buNone/>
            </a:pPr>
            <a:r>
              <a:rPr lang="en-US" sz="3200" b="1" dirty="0">
                <a:solidFill>
                  <a:srgbClr val="072A63"/>
                </a:solidFill>
                <a:latin typeface="Aptos" pitchFamily="34" charset="0"/>
                <a:ea typeface="Aptos" pitchFamily="34" charset="0"/>
                <a:cs typeface="Aptos" pitchFamily="34" charset="0"/>
              </a:rPr>
              <a:t>8</a:t>
            </a:r>
            <a:r>
              <a:rPr lang="en-US" altLang="zh-CN" sz="3200" b="1" dirty="0">
                <a:solidFill>
                  <a:srgbClr val="072A63"/>
                </a:solidFill>
                <a:latin typeface="Aptos" pitchFamily="34" charset="0"/>
                <a:ea typeface="Aptos" pitchFamily="34" charset="0"/>
                <a:cs typeface="Arial" panose="020B0604020202020204" pitchFamily="34" charset="0"/>
              </a:rPr>
              <a:t>1</a:t>
            </a:r>
            <a:endParaRPr lang="en-US"/>
          </a:p>
        </p:txBody>
      </p:sp>
      <p:sp>
        <p:nvSpPr>
          <p:cNvPr id="119" name="Text 23"/>
          <p:cNvSpPr/>
          <p:nvPr/>
        </p:nvSpPr>
        <p:spPr>
          <a:xfrm>
            <a:off x="11009341" y="5586781"/>
            <a:ext cx="1033304" cy="556260"/>
          </a:xfrm>
          <a:prstGeom prst="rect">
            <a:avLst/>
          </a:prstGeom>
          <a:noFill/>
        </p:spPr>
        <p:txBody>
          <a:bodyPr wrap="square" lIns="381" tIns="381" rIns="381" bIns="381" rtlCol="0" anchor="t">
            <a:noAutofit/>
          </a:bodyPr>
          <a:lstStyle/>
          <a:p>
            <a:pPr marL="0" indent="0" algn="l">
              <a:buNone/>
            </a:pPr>
            <a:r>
              <a:rPr lang="en-US" sz="3200" b="1" dirty="0">
                <a:solidFill>
                  <a:srgbClr val="072A63"/>
                </a:solidFill>
                <a:latin typeface="Arial" panose="020B0604020202020204" pitchFamily="34" charset="0"/>
                <a:ea typeface="Arial" panose="020B0604020202020204" pitchFamily="34" charset="0"/>
                <a:cs typeface="Arial" panose="020B0604020202020204" pitchFamily="34" charset="0"/>
              </a:rPr>
              <a:t>7</a:t>
            </a:r>
            <a:r>
              <a:rPr lang="en-US" altLang="zh-CN" sz="3200" b="1" dirty="0">
                <a:solidFill>
                  <a:srgbClr val="072A63"/>
                </a:solidFill>
                <a:latin typeface="Arial" panose="020B0604020202020204" pitchFamily="34" charset="0"/>
                <a:ea typeface="Arial" panose="020B0604020202020204" pitchFamily="34" charset="0"/>
                <a:cs typeface="Arial" panose="020B0604020202020204" pitchFamily="34" charset="0"/>
              </a:rPr>
              <a:t>20P</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20" name="Text 34"/>
          <p:cNvSpPr/>
          <p:nvPr/>
        </p:nvSpPr>
        <p:spPr>
          <a:xfrm>
            <a:off x="14955203" y="4069120"/>
            <a:ext cx="914400" cy="367427"/>
          </a:xfrm>
          <a:prstGeom prst="rect">
            <a:avLst/>
          </a:prstGeom>
          <a:noFill/>
        </p:spPr>
        <p:txBody>
          <a:bodyPr wrap="square" lIns="381" tIns="381" rIns="381" bIns="381" rtlCol="0" anchor="t">
            <a:noAutofit/>
          </a:bodyPr>
          <a:lstStyle/>
          <a:p>
            <a:pPr marL="0" indent="0" algn="l">
              <a:buNone/>
            </a:pPr>
            <a:r>
              <a:rPr lang="en-US" sz="1600" b="1" dirty="0">
                <a:solidFill>
                  <a:srgbClr val="061A35"/>
                </a:solidFill>
                <a:latin typeface="Arial" panose="020B0604020202020204" pitchFamily="34" charset="0"/>
                <a:ea typeface="Arial" panose="020B0604020202020204" pitchFamily="34" charset="0"/>
                <a:cs typeface="Arial" panose="020B0604020202020204" pitchFamily="34" charset="0"/>
              </a:rPr>
              <a:t>V</a:t>
            </a:r>
            <a:r>
              <a:rPr lang="en-US" altLang="zh-CN" sz="1600" b="1" dirty="0">
                <a:solidFill>
                  <a:srgbClr val="061A35"/>
                </a:solidFill>
                <a:latin typeface="Arial" panose="020B0604020202020204" pitchFamily="34" charset="0"/>
                <a:ea typeface="Arial" panose="020B0604020202020204" pitchFamily="34" charset="0"/>
                <a:cs typeface="Arial" panose="020B0604020202020204" pitchFamily="34" charset="0"/>
              </a:rPr>
              <a:t>ideos</a:t>
            </a:r>
            <a:endParaRPr lang="en-US" b="1">
              <a:latin typeface="Arial" panose="020B0604020202020204" pitchFamily="34" charset="0"/>
              <a:ea typeface="Arial" panose="020B0604020202020204" pitchFamily="34" charset="0"/>
              <a:cs typeface="Arial" panose="020B0604020202020204" pitchFamily="34" charset="0"/>
            </a:endParaRPr>
          </a:p>
        </p:txBody>
      </p:sp>
      <p:sp>
        <p:nvSpPr>
          <p:cNvPr id="121" name="Text 23"/>
          <p:cNvSpPr/>
          <p:nvPr/>
        </p:nvSpPr>
        <p:spPr>
          <a:xfrm>
            <a:off x="14334649" y="3974703"/>
            <a:ext cx="620554" cy="556260"/>
          </a:xfrm>
          <a:prstGeom prst="rect">
            <a:avLst/>
          </a:prstGeom>
          <a:noFill/>
        </p:spPr>
        <p:txBody>
          <a:bodyPr wrap="square" lIns="381" tIns="381" rIns="381" bIns="381" rtlCol="0" anchor="t">
            <a:noAutofit/>
          </a:bodyPr>
          <a:lstStyle/>
          <a:p>
            <a:pPr marL="0" indent="0" algn="l">
              <a:buNone/>
            </a:pPr>
            <a:r>
              <a:rPr lang="en-US" sz="3200" b="1" dirty="0">
                <a:solidFill>
                  <a:srgbClr val="072A63"/>
                </a:solidFill>
                <a:latin typeface="Aptos" pitchFamily="34" charset="0"/>
                <a:ea typeface="Aptos" pitchFamily="34" charset="0"/>
                <a:cs typeface="Aptos" pitchFamily="34" charset="0"/>
              </a:rPr>
              <a:t>5</a:t>
            </a:r>
            <a:r>
              <a:rPr lang="en-US" altLang="zh-CN" sz="3200" b="1" dirty="0">
                <a:solidFill>
                  <a:srgbClr val="072A63"/>
                </a:solidFill>
                <a:latin typeface="Aptos" pitchFamily="34" charset="0"/>
                <a:ea typeface="Aptos" pitchFamily="34" charset="0"/>
                <a:cs typeface="Arial" panose="020B0604020202020204" pitchFamily="34" charset="0"/>
              </a:rPr>
              <a:t>7</a:t>
            </a:r>
            <a:endParaRPr lang="en-US"/>
          </a:p>
        </p:txBody>
      </p:sp>
      <p:sp>
        <p:nvSpPr>
          <p:cNvPr id="122" name="Text 23"/>
          <p:cNvSpPr/>
          <p:nvPr/>
        </p:nvSpPr>
        <p:spPr>
          <a:xfrm>
            <a:off x="14334605" y="5908531"/>
            <a:ext cx="620554" cy="556260"/>
          </a:xfrm>
          <a:prstGeom prst="rect">
            <a:avLst/>
          </a:prstGeom>
          <a:noFill/>
        </p:spPr>
        <p:txBody>
          <a:bodyPr wrap="square" lIns="381" tIns="381" rIns="381" bIns="381" rtlCol="0" anchor="t">
            <a:noAutofit/>
          </a:bodyPr>
          <a:lstStyle/>
          <a:p>
            <a:pPr marL="0" indent="0" algn="l">
              <a:buNone/>
            </a:pPr>
            <a:r>
              <a:rPr lang="en-US" sz="3200" b="1" dirty="0">
                <a:solidFill>
                  <a:srgbClr val="072A63"/>
                </a:solidFill>
                <a:latin typeface="Aptos" pitchFamily="34" charset="0"/>
                <a:ea typeface="Aptos" pitchFamily="34" charset="0"/>
                <a:cs typeface="Aptos" pitchFamily="34" charset="0"/>
              </a:rPr>
              <a:t>3</a:t>
            </a:r>
            <a:r>
              <a:rPr lang="en-US" altLang="zh-CN" sz="3200" b="1" dirty="0">
                <a:solidFill>
                  <a:srgbClr val="072A63"/>
                </a:solidFill>
                <a:latin typeface="Aptos" pitchFamily="34" charset="0"/>
                <a:ea typeface="Aptos" pitchFamily="34" charset="0"/>
                <a:cs typeface="Arial" panose="020B0604020202020204" pitchFamily="34" charset="0"/>
              </a:rPr>
              <a:t>8</a:t>
            </a:r>
            <a:endParaRPr lang="en-US"/>
          </a:p>
        </p:txBody>
      </p:sp>
      <p:sp>
        <p:nvSpPr>
          <p:cNvPr id="123" name="Text 34"/>
          <p:cNvSpPr/>
          <p:nvPr/>
        </p:nvSpPr>
        <p:spPr>
          <a:xfrm>
            <a:off x="14955202" y="5989320"/>
            <a:ext cx="914400" cy="367427"/>
          </a:xfrm>
          <a:prstGeom prst="rect">
            <a:avLst/>
          </a:prstGeom>
          <a:noFill/>
        </p:spPr>
        <p:txBody>
          <a:bodyPr wrap="square" lIns="381" tIns="381" rIns="381" bIns="381" rtlCol="0" anchor="t">
            <a:noAutofit/>
          </a:bodyPr>
          <a:lstStyle/>
          <a:p>
            <a:pPr marL="0" indent="0" algn="l">
              <a:buNone/>
            </a:pPr>
            <a:r>
              <a:rPr lang="en-US" sz="1600" b="1" dirty="0">
                <a:solidFill>
                  <a:srgbClr val="061A35"/>
                </a:solidFill>
                <a:latin typeface="Arial" panose="020B0604020202020204" pitchFamily="34" charset="0"/>
                <a:ea typeface="Arial" panose="020B0604020202020204" pitchFamily="34" charset="0"/>
                <a:cs typeface="Arial" panose="020B0604020202020204" pitchFamily="34" charset="0"/>
              </a:rPr>
              <a:t>V</a:t>
            </a:r>
            <a:r>
              <a:rPr lang="en-US" altLang="zh-CN" sz="1600" b="1" dirty="0">
                <a:solidFill>
                  <a:srgbClr val="061A35"/>
                </a:solidFill>
                <a:latin typeface="Arial" panose="020B0604020202020204" pitchFamily="34" charset="0"/>
                <a:ea typeface="Arial" panose="020B0604020202020204" pitchFamily="34" charset="0"/>
                <a:cs typeface="Arial" panose="020B0604020202020204" pitchFamily="34" charset="0"/>
              </a:rPr>
              <a:t>ideos</a:t>
            </a:r>
            <a:endParaRPr lang="en-US" b="1">
              <a:latin typeface="Arial" panose="020B0604020202020204" pitchFamily="34" charset="0"/>
              <a:ea typeface="Arial" panose="020B0604020202020204" pitchFamily="34" charset="0"/>
              <a:cs typeface="Arial" panose="020B0604020202020204" pitchFamily="34" charset="0"/>
            </a:endParaRPr>
          </a:p>
        </p:txBody>
      </p:sp>
      <p:cxnSp>
        <p:nvCxnSpPr>
          <p:cNvPr id="124" name="直接连接符 123"/>
          <p:cNvCxnSpPr/>
          <p:nvPr userDrawn="1"/>
        </p:nvCxnSpPr>
        <p:spPr>
          <a:xfrm>
            <a:off x="9102090" y="7790816"/>
            <a:ext cx="10239375" cy="0"/>
          </a:xfrm>
          <a:prstGeom prst="line">
            <a:avLst/>
          </a:prstGeom>
          <a:ln w="19050">
            <a:solidFill>
              <a:srgbClr val="D8E5F5">
                <a:alpha val="100000"/>
              </a:srgbClr>
            </a:solidFill>
          </a:ln>
        </p:spPr>
        <p:style>
          <a:lnRef idx="2">
            <a:schemeClr val="accent1"/>
          </a:lnRef>
          <a:fillRef idx="0">
            <a:srgbClr val="FFFFFF"/>
          </a:fillRef>
          <a:effectRef idx="0">
            <a:srgbClr val="FFFFFF"/>
          </a:effectRef>
          <a:fontRef idx="minor">
            <a:schemeClr val="tx1"/>
          </a:fontRef>
        </p:style>
      </p:cxnSp>
      <p:sp>
        <p:nvSpPr>
          <p:cNvPr id="42" name="Text 38"/>
          <p:cNvSpPr/>
          <p:nvPr/>
        </p:nvSpPr>
        <p:spPr>
          <a:xfrm>
            <a:off x="9464040" y="7670292"/>
            <a:ext cx="9418320" cy="310896"/>
          </a:xfrm>
          <a:prstGeom prst="rect">
            <a:avLst/>
          </a:prstGeom>
          <a:noFill/>
        </p:spPr>
        <p:txBody>
          <a:bodyPr wrap="square" lIns="381" tIns="381" rIns="381" bIns="381" rtlCol="0" anchor="t">
            <a:noAutofit/>
          </a:bodyPr>
          <a:lstStyle/>
          <a:p>
            <a:pPr marL="0" indent="0" algn="ctr">
              <a:buNone/>
            </a:pPr>
            <a:r>
              <a:rPr lang="en-US" sz="1600" b="1" dirty="0">
                <a:solidFill>
                  <a:srgbClr val="0B6F7A"/>
                </a:solidFill>
                <a:latin typeface="Arial" panose="020B0604020202020204" pitchFamily="34" charset="0"/>
                <a:ea typeface="Arial" panose="020B0604020202020204" pitchFamily="34" charset="0"/>
                <a:cs typeface="Arial" panose="020B0604020202020204" pitchFamily="34" charset="0"/>
              </a:rPr>
              <a:t>Data Construction Pipeline</a:t>
            </a:r>
            <a:endParaRPr lang="en-US" sz="1600" dirty="0">
              <a:latin typeface="Arial" panose="020B0604020202020204" pitchFamily="34" charset="0"/>
              <a:ea typeface="Arial" panose="020B0604020202020204" pitchFamily="34" charset="0"/>
              <a:cs typeface="Arial" panose="020B0604020202020204" pitchFamily="34" charset="0"/>
            </a:endParaRPr>
          </a:p>
        </p:txBody>
      </p:sp>
      <p:sp>
        <p:nvSpPr>
          <p:cNvPr id="27" name="圆角矩形 26"/>
          <p:cNvSpPr/>
          <p:nvPr userDrawn="1"/>
        </p:nvSpPr>
        <p:spPr>
          <a:xfrm>
            <a:off x="6338570" y="13610844"/>
            <a:ext cx="466725" cy="475488"/>
          </a:xfrm>
          <a:prstGeom prst="roundRect">
            <a:avLst>
              <a:gd name="adj" fmla="val 16394"/>
            </a:avLst>
          </a:prstGeom>
          <a:solidFill>
            <a:srgbClr val="F6F0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30" name="圆角矩形 29"/>
          <p:cNvSpPr/>
          <p:nvPr userDrawn="1"/>
        </p:nvSpPr>
        <p:spPr>
          <a:xfrm>
            <a:off x="6897053" y="13610817"/>
            <a:ext cx="466725" cy="475488"/>
          </a:xfrm>
          <a:prstGeom prst="roundRect">
            <a:avLst>
              <a:gd name="adj" fmla="val 16394"/>
            </a:avLst>
          </a:prstGeom>
          <a:solidFill>
            <a:srgbClr val="F6F0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31" name="圆角矩形 30"/>
          <p:cNvSpPr/>
          <p:nvPr userDrawn="1"/>
        </p:nvSpPr>
        <p:spPr>
          <a:xfrm>
            <a:off x="7452224" y="13610817"/>
            <a:ext cx="466725" cy="475488"/>
          </a:xfrm>
          <a:prstGeom prst="roundRect">
            <a:avLst>
              <a:gd name="adj" fmla="val 16394"/>
            </a:avLst>
          </a:prstGeom>
          <a:solidFill>
            <a:srgbClr val="F6F0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25" name="圆角矩形 124"/>
          <p:cNvSpPr/>
          <p:nvPr userDrawn="1"/>
        </p:nvSpPr>
        <p:spPr>
          <a:xfrm>
            <a:off x="7991475" y="13610817"/>
            <a:ext cx="466725" cy="475488"/>
          </a:xfrm>
          <a:prstGeom prst="roundRect">
            <a:avLst>
              <a:gd name="adj" fmla="val 16394"/>
            </a:avLst>
          </a:prstGeom>
          <a:solidFill>
            <a:srgbClr val="F6F0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nvGrpSpPr>
          <p:cNvPr id="135" name="组合 134"/>
          <p:cNvGrpSpPr/>
          <p:nvPr userDrawn="1"/>
        </p:nvGrpSpPr>
        <p:grpSpPr>
          <a:xfrm>
            <a:off x="3629025" y="13610879"/>
            <a:ext cx="2118995" cy="474980"/>
            <a:chOff x="6132" y="21634"/>
            <a:chExt cx="3337" cy="748"/>
          </a:xfrm>
        </p:grpSpPr>
        <p:sp>
          <p:nvSpPr>
            <p:cNvPr id="131" name="圆角矩形 130"/>
            <p:cNvSpPr/>
            <p:nvPr userDrawn="1"/>
          </p:nvSpPr>
          <p:spPr>
            <a:xfrm>
              <a:off x="6132" y="21634"/>
              <a:ext cx="735" cy="749"/>
            </a:xfrm>
            <a:prstGeom prst="roundRect">
              <a:avLst>
                <a:gd name="adj" fmla="val 16394"/>
              </a:avLst>
            </a:prstGeom>
            <a:solidFill>
              <a:srgbClr val="EDF5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32" name="圆角矩形 131"/>
            <p:cNvSpPr/>
            <p:nvPr userDrawn="1"/>
          </p:nvSpPr>
          <p:spPr>
            <a:xfrm>
              <a:off x="7012" y="21634"/>
              <a:ext cx="735" cy="749"/>
            </a:xfrm>
            <a:prstGeom prst="roundRect">
              <a:avLst>
                <a:gd name="adj" fmla="val 16394"/>
              </a:avLst>
            </a:prstGeom>
            <a:solidFill>
              <a:srgbClr val="EDF5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33" name="圆角矩形 132"/>
            <p:cNvSpPr/>
            <p:nvPr userDrawn="1"/>
          </p:nvSpPr>
          <p:spPr>
            <a:xfrm>
              <a:off x="7886" y="21634"/>
              <a:ext cx="735" cy="749"/>
            </a:xfrm>
            <a:prstGeom prst="roundRect">
              <a:avLst>
                <a:gd name="adj" fmla="val 16394"/>
              </a:avLst>
            </a:prstGeom>
            <a:solidFill>
              <a:srgbClr val="EDF5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34" name="圆角矩形 133"/>
            <p:cNvSpPr/>
            <p:nvPr userDrawn="1"/>
          </p:nvSpPr>
          <p:spPr>
            <a:xfrm>
              <a:off x="8735" y="21634"/>
              <a:ext cx="735" cy="749"/>
            </a:xfrm>
            <a:prstGeom prst="roundRect">
              <a:avLst>
                <a:gd name="adj" fmla="val 16394"/>
              </a:avLst>
            </a:prstGeom>
            <a:solidFill>
              <a:srgbClr val="EDF5FF">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grpSp>
        <p:nvGrpSpPr>
          <p:cNvPr id="136" name="组合 135"/>
          <p:cNvGrpSpPr/>
          <p:nvPr userDrawn="1"/>
        </p:nvGrpSpPr>
        <p:grpSpPr>
          <a:xfrm>
            <a:off x="914400" y="13610879"/>
            <a:ext cx="2118995" cy="474980"/>
            <a:chOff x="6132" y="21634"/>
            <a:chExt cx="3337" cy="748"/>
          </a:xfrm>
        </p:grpSpPr>
        <p:sp>
          <p:nvSpPr>
            <p:cNvPr id="137" name="圆角矩形 136"/>
            <p:cNvSpPr/>
            <p:nvPr userDrawn="1"/>
          </p:nvSpPr>
          <p:spPr>
            <a:xfrm>
              <a:off x="6132" y="21634"/>
              <a:ext cx="735" cy="749"/>
            </a:xfrm>
            <a:prstGeom prst="roundRect">
              <a:avLst>
                <a:gd name="adj" fmla="val 16394"/>
              </a:avLst>
            </a:prstGeom>
            <a:solidFill>
              <a:srgbClr val="EEF8F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38" name="圆角矩形 137"/>
            <p:cNvSpPr/>
            <p:nvPr userDrawn="1"/>
          </p:nvSpPr>
          <p:spPr>
            <a:xfrm>
              <a:off x="7012" y="21634"/>
              <a:ext cx="735" cy="749"/>
            </a:xfrm>
            <a:prstGeom prst="roundRect">
              <a:avLst>
                <a:gd name="adj" fmla="val 16394"/>
              </a:avLst>
            </a:prstGeom>
            <a:solidFill>
              <a:srgbClr val="EEF8F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39" name="圆角矩形 138"/>
            <p:cNvSpPr/>
            <p:nvPr userDrawn="1"/>
          </p:nvSpPr>
          <p:spPr>
            <a:xfrm>
              <a:off x="7886" y="21634"/>
              <a:ext cx="735" cy="749"/>
            </a:xfrm>
            <a:prstGeom prst="roundRect">
              <a:avLst>
                <a:gd name="adj" fmla="val 16394"/>
              </a:avLst>
            </a:prstGeom>
            <a:solidFill>
              <a:srgbClr val="EEF8F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sp>
          <p:nvSpPr>
            <p:cNvPr id="140" name="圆角矩形 139"/>
            <p:cNvSpPr/>
            <p:nvPr userDrawn="1"/>
          </p:nvSpPr>
          <p:spPr>
            <a:xfrm>
              <a:off x="8735" y="21634"/>
              <a:ext cx="735" cy="749"/>
            </a:xfrm>
            <a:prstGeom prst="roundRect">
              <a:avLst>
                <a:gd name="adj" fmla="val 16394"/>
              </a:avLst>
            </a:prstGeom>
            <a:solidFill>
              <a:srgbClr val="EEF8F0">
                <a:alpha val="100000"/>
              </a:srgbClr>
            </a:solidFill>
            <a:ln w="12700"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noAutofit/>
            </a:bodyPr>
            <a:lstStyle/>
            <a:p>
              <a:pPr algn="ctr"/>
              <a:endParaRPr lang="zh-CN" altLang="en-US">
                <a:solidFill>
                  <a:srgbClr val="000000"/>
                </a:solidFill>
              </a:endParaRPr>
            </a:p>
          </p:txBody>
        </p:sp>
      </p:grpSp>
      <p:sp>
        <p:nvSpPr>
          <p:cNvPr id="75" name="Text 70"/>
          <p:cNvSpPr/>
          <p:nvPr/>
        </p:nvSpPr>
        <p:spPr>
          <a:xfrm>
            <a:off x="6391275"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1</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141" name="Text 70"/>
          <p:cNvSpPr/>
          <p:nvPr/>
        </p:nvSpPr>
        <p:spPr>
          <a:xfrm>
            <a:off x="6953380"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2</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42" name="Text 70"/>
          <p:cNvSpPr/>
          <p:nvPr/>
        </p:nvSpPr>
        <p:spPr>
          <a:xfrm>
            <a:off x="7508514"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3</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43" name="Text 70"/>
          <p:cNvSpPr/>
          <p:nvPr/>
        </p:nvSpPr>
        <p:spPr>
          <a:xfrm>
            <a:off x="8047802"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4</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44" name="Text 70"/>
          <p:cNvSpPr/>
          <p:nvPr/>
        </p:nvSpPr>
        <p:spPr>
          <a:xfrm>
            <a:off x="970728"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1</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145" name="Text 70"/>
          <p:cNvSpPr/>
          <p:nvPr/>
        </p:nvSpPr>
        <p:spPr>
          <a:xfrm>
            <a:off x="1529499" y="13672531"/>
            <a:ext cx="354070" cy="352079"/>
          </a:xfrm>
          <a:prstGeom prst="rect">
            <a:avLst/>
          </a:prstGeom>
          <a:noFill/>
        </p:spPr>
        <p:txBody>
          <a:bodyPr wrap="square" lIns="381" tIns="381" rIns="381" bIns="381" rtlCol="0" anchor="t">
            <a:noAutofit/>
          </a:bodyPr>
          <a:lstStyle/>
          <a:p>
            <a:pPr marL="0" indent="0" algn="ctr">
              <a:buNone/>
            </a:pPr>
            <a:r>
              <a:rPr lang="en-US" altLang="zh-CN" sz="2000" b="1" dirty="0">
                <a:solidFill>
                  <a:srgbClr val="061A35"/>
                </a:solidFill>
                <a:latin typeface="Arial" panose="020B0604020202020204" pitchFamily="34" charset="0"/>
                <a:ea typeface="Arial" panose="020B0604020202020204" pitchFamily="34" charset="0"/>
                <a:cs typeface="Arial" panose="020B0604020202020204" pitchFamily="34" charset="0"/>
              </a:rPr>
              <a:t>2</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146" name="Text 70"/>
          <p:cNvSpPr/>
          <p:nvPr/>
        </p:nvSpPr>
        <p:spPr>
          <a:xfrm>
            <a:off x="2084546"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3</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47" name="Text 70"/>
          <p:cNvSpPr/>
          <p:nvPr/>
        </p:nvSpPr>
        <p:spPr>
          <a:xfrm>
            <a:off x="2611885"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4</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48" name="Text 70"/>
          <p:cNvSpPr/>
          <p:nvPr/>
        </p:nvSpPr>
        <p:spPr>
          <a:xfrm>
            <a:off x="3685352"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1</a:t>
            </a:r>
            <a:endParaRPr lang="en-US" sz="2000" dirty="0">
              <a:latin typeface="Arial" panose="020B0604020202020204" pitchFamily="34" charset="0"/>
              <a:ea typeface="Arial" panose="020B0604020202020204" pitchFamily="34" charset="0"/>
              <a:cs typeface="Arial" panose="020B0604020202020204" pitchFamily="34" charset="0"/>
            </a:endParaRPr>
          </a:p>
        </p:txBody>
      </p:sp>
      <p:sp>
        <p:nvSpPr>
          <p:cNvPr id="149" name="Text 70"/>
          <p:cNvSpPr/>
          <p:nvPr/>
        </p:nvSpPr>
        <p:spPr>
          <a:xfrm>
            <a:off x="4243864"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2</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50" name="Text 70"/>
          <p:cNvSpPr/>
          <p:nvPr/>
        </p:nvSpPr>
        <p:spPr>
          <a:xfrm>
            <a:off x="4812290"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3</a:t>
            </a:r>
            <a:endParaRPr lang="en-US">
              <a:latin typeface="Arial" panose="020B0604020202020204" pitchFamily="34" charset="0"/>
              <a:ea typeface="Arial" panose="020B0604020202020204" pitchFamily="34" charset="0"/>
              <a:cs typeface="Arial" panose="020B0604020202020204" pitchFamily="34" charset="0"/>
            </a:endParaRPr>
          </a:p>
        </p:txBody>
      </p:sp>
      <p:sp>
        <p:nvSpPr>
          <p:cNvPr id="151" name="Text 70"/>
          <p:cNvSpPr/>
          <p:nvPr/>
        </p:nvSpPr>
        <p:spPr>
          <a:xfrm>
            <a:off x="5338286" y="13672531"/>
            <a:ext cx="354070" cy="352079"/>
          </a:xfrm>
          <a:prstGeom prst="rect">
            <a:avLst/>
          </a:prstGeom>
          <a:noFill/>
        </p:spPr>
        <p:txBody>
          <a:bodyPr wrap="square" lIns="381" tIns="381" rIns="381" bIns="381" rtlCol="0" anchor="t">
            <a:noAutofit/>
          </a:bodyPr>
          <a:lstStyle/>
          <a:p>
            <a:pPr marL="0" indent="0" algn="ctr">
              <a:buNone/>
            </a:pPr>
            <a:r>
              <a:rPr lang="en-US" sz="2000" b="1" dirty="0">
                <a:solidFill>
                  <a:srgbClr val="061A35"/>
                </a:solidFill>
                <a:latin typeface="Arial" panose="020B0604020202020204" pitchFamily="34" charset="0"/>
                <a:ea typeface="Arial" panose="020B0604020202020204" pitchFamily="34" charset="0"/>
                <a:cs typeface="Arial" panose="020B0604020202020204" pitchFamily="34" charset="0"/>
              </a:rPr>
              <a:t>4</a:t>
            </a:r>
            <a:endParaRPr lang="en-US">
              <a:latin typeface="Arial" panose="020B0604020202020204" pitchFamily="34" charset="0"/>
              <a:ea typeface="Arial" panose="020B0604020202020204" pitchFamily="34" charset="0"/>
              <a:cs typeface="Arial" panose="020B0604020202020204" pitchFamily="34" charset="0"/>
            </a:endParaRPr>
          </a:p>
        </p:txBody>
      </p:sp>
      <p:pic>
        <p:nvPicPr>
          <p:cNvPr id="153" name="图片 152"/>
          <p:cNvPicPr>
            <a:picLocks noChangeAspect="1"/>
          </p:cNvPicPr>
          <p:nvPr/>
        </p:nvPicPr>
        <p:blipFill>
          <a:blip r:embed="rId5"/>
          <a:stretch>
            <a:fillRect/>
          </a:stretch>
        </p:blipFill>
        <p:spPr>
          <a:xfrm>
            <a:off x="22795230" y="3017520"/>
            <a:ext cx="14768830" cy="7315835"/>
          </a:xfrm>
          <a:prstGeom prst="rect">
            <a:avLst/>
          </a:prstGeom>
        </p:spPr>
      </p:pic>
      <p:sp>
        <p:nvSpPr>
          <p:cNvPr id="154" name="文本框 153"/>
          <p:cNvSpPr txBox="1"/>
          <p:nvPr userDrawn="1"/>
        </p:nvSpPr>
        <p:spPr>
          <a:xfrm>
            <a:off x="19613880" y="3753258"/>
            <a:ext cx="3513364" cy="1381533"/>
          </a:xfrm>
          <a:prstGeom prst="rect">
            <a:avLst/>
          </a:prstGeom>
        </p:spPr>
        <p:txBody>
          <a:bodyPr wrap="square" rtlCol="0">
            <a:noAutofit/>
          </a:bodyPr>
          <a:lstStyle/>
          <a:p>
            <a:r>
              <a:rPr lang="en-US" altLang="zh-CN" sz="1600" b="1" i="1">
                <a:latin typeface="Calibri" charset="0"/>
                <a:ea typeface="Calibri" charset="0"/>
                <a:cs typeface="Calibri" charset="0"/>
              </a:rPr>
              <a:t>Remove the duck and naturally restore the grassy riverbank background, preserving the lighting. Ensure the grass texture, scattered leaves, and water reflections remain consistent.</a:t>
            </a:r>
          </a:p>
        </p:txBody>
      </p:sp>
      <p:sp>
        <p:nvSpPr>
          <p:cNvPr id="155" name="文本框 154"/>
          <p:cNvSpPr txBox="1"/>
          <p:nvPr userDrawn="1"/>
        </p:nvSpPr>
        <p:spPr>
          <a:xfrm>
            <a:off x="19613880" y="5358221"/>
            <a:ext cx="3513364" cy="1381533"/>
          </a:xfrm>
          <a:prstGeom prst="rect">
            <a:avLst/>
          </a:prstGeom>
        </p:spPr>
        <p:txBody>
          <a:bodyPr wrap="square" rtlCol="0">
            <a:noAutofit/>
          </a:bodyPr>
          <a:lstStyle/>
          <a:p>
            <a:r>
              <a:rPr lang="en-US" altLang="zh-CN" sz="1600" b="1" i="1">
                <a:latin typeface="Calibri" charset="0"/>
                <a:ea typeface="Calibri" charset="0"/>
                <a:cs typeface="Calibri" charset="0"/>
              </a:rPr>
              <a:t>Remove the dancing girl and naturally restore the background, preserving the stone fountain, lion statues, chains, paved ground, and surrounding people. Maintain the camera motion blur.</a:t>
            </a:r>
          </a:p>
        </p:txBody>
      </p:sp>
      <p:sp>
        <p:nvSpPr>
          <p:cNvPr id="156" name="文本框 155"/>
          <p:cNvSpPr txBox="1"/>
          <p:nvPr userDrawn="1"/>
        </p:nvSpPr>
        <p:spPr>
          <a:xfrm>
            <a:off x="19613880" y="7100003"/>
            <a:ext cx="3513364" cy="1381533"/>
          </a:xfrm>
          <a:prstGeom prst="rect">
            <a:avLst/>
          </a:prstGeom>
        </p:spPr>
        <p:txBody>
          <a:bodyPr wrap="square" rtlCol="0">
            <a:noAutofit/>
          </a:bodyPr>
          <a:lstStyle/>
          <a:p>
            <a:r>
              <a:rPr lang="en-US" altLang="zh-CN" sz="1600" b="1" i="1">
                <a:latin typeface="Calibri" charset="0"/>
                <a:ea typeface="Calibri" charset="0"/>
                <a:cs typeface="Calibri" charset="0"/>
              </a:rPr>
              <a:t>Remove the blue go-kart with two riders and the red barrel from the street scene. Restore the asphalt road surface naturally, preserving the existing road markings, shadows, and signage.</a:t>
            </a:r>
          </a:p>
        </p:txBody>
      </p:sp>
      <p:sp>
        <p:nvSpPr>
          <p:cNvPr id="157" name="文本框 156"/>
          <p:cNvSpPr txBox="1"/>
          <p:nvPr userDrawn="1"/>
        </p:nvSpPr>
        <p:spPr>
          <a:xfrm>
            <a:off x="19613880" y="8741637"/>
            <a:ext cx="3513364" cy="1381533"/>
          </a:xfrm>
          <a:prstGeom prst="rect">
            <a:avLst/>
          </a:prstGeom>
        </p:spPr>
        <p:txBody>
          <a:bodyPr wrap="square" rtlCol="0">
            <a:noAutofit/>
          </a:bodyPr>
          <a:lstStyle/>
          <a:p>
            <a:r>
              <a:rPr lang="en-US" altLang="zh-CN" sz="1600" b="1" i="1">
                <a:latin typeface="Calibri" charset="0"/>
                <a:ea typeface="Calibri" charset="0"/>
                <a:cs typeface="Calibri" charset="0"/>
              </a:rPr>
              <a:t>Remove the dancer and naturally restore the background, preserving the gravel ground, audience, hay bales, and lighting. Ensure seamless blending with no visible edges.</a:t>
            </a:r>
          </a:p>
        </p:txBody>
      </p:sp>
      <p:pic>
        <p:nvPicPr>
          <p:cNvPr id="85" name="图形 84" descr="靶心 纯色填充"/>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520" y="8125067"/>
            <a:ext cx="914400" cy="914400"/>
          </a:xfrm>
          <a:prstGeom prst="rect">
            <a:avLst/>
          </a:prstGeom>
        </p:spPr>
      </p:pic>
      <p:pic>
        <p:nvPicPr>
          <p:cNvPr id="127" name="图形 126" descr="多维数据集 纯色填充"/>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770" y="5801868"/>
            <a:ext cx="914400" cy="914400"/>
          </a:xfrm>
          <a:prstGeom prst="rect">
            <a:avLst/>
          </a:prstGeom>
        </p:spPr>
      </p:pic>
      <p:pic>
        <p:nvPicPr>
          <p:cNvPr id="129" name="图形 128" descr="警告 纯色填充"/>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770" y="6921976"/>
            <a:ext cx="914400" cy="914400"/>
          </a:xfrm>
          <a:prstGeom prst="rect">
            <a:avLst/>
          </a:prstGeom>
        </p:spPr>
      </p:pic>
      <p:pic>
        <p:nvPicPr>
          <p:cNvPr id="152" name="图形 151" descr="数据库 纯色填充"/>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32620" y="6263640"/>
            <a:ext cx="914400" cy="914400"/>
          </a:xfrm>
          <a:prstGeom prst="rect">
            <a:avLst/>
          </a:prstGeom>
        </p:spPr>
      </p:pic>
      <p:pic>
        <p:nvPicPr>
          <p:cNvPr id="159" name="图形 158" descr="部分选中的剪贴板 纯色填充"/>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056995" y="8104790"/>
            <a:ext cx="791528" cy="791528"/>
          </a:xfrm>
          <a:prstGeom prst="rect">
            <a:avLst/>
          </a:prstGeom>
        </p:spPr>
      </p:pic>
      <p:pic>
        <p:nvPicPr>
          <p:cNvPr id="161" name="图形 160" descr="场记板 纯色填充"/>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532620" y="5184648"/>
            <a:ext cx="914400" cy="914400"/>
          </a:xfrm>
          <a:prstGeom prst="rect">
            <a:avLst/>
          </a:prstGeom>
        </p:spPr>
      </p:pic>
      <p:pic>
        <p:nvPicPr>
          <p:cNvPr id="163" name="图形 162" descr="胶片夹 纯色填充"/>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486900" y="4224529"/>
            <a:ext cx="914400" cy="914400"/>
          </a:xfrm>
          <a:prstGeom prst="rect">
            <a:avLst/>
          </a:prstGeom>
        </p:spPr>
      </p:pic>
      <p:pic>
        <p:nvPicPr>
          <p:cNvPr id="18" name="图形 17" descr="修改和剪裁 纯色填充"/>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01200" y="3434376"/>
            <a:ext cx="914400" cy="914400"/>
          </a:xfrm>
          <a:prstGeom prst="rect">
            <a:avLst/>
          </a:prstGeom>
        </p:spPr>
      </p:pic>
      <p:pic>
        <p:nvPicPr>
          <p:cNvPr id="62" name="图形 61" descr="聊天气泡 纯色填充"/>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8165889" y="8033004"/>
            <a:ext cx="914400" cy="914400"/>
          </a:xfrm>
          <a:prstGeom prst="rect">
            <a:avLst/>
          </a:prstGeom>
        </p:spPr>
      </p:pic>
      <p:pic>
        <p:nvPicPr>
          <p:cNvPr id="128" name="图形 127" descr="分支图 纯色填充"/>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967591" y="8115324"/>
            <a:ext cx="745807" cy="745807"/>
          </a:xfrm>
          <a:prstGeom prst="rect">
            <a:avLst/>
          </a:prstGeom>
        </p:spPr>
      </p:pic>
      <p:pic>
        <p:nvPicPr>
          <p:cNvPr id="158" name="图形 157" descr="照相机 纯色填充"/>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59828" y="8050809"/>
            <a:ext cx="914400" cy="914400"/>
          </a:xfrm>
          <a:prstGeom prst="rect">
            <a:avLst/>
          </a:prstGeom>
        </p:spPr>
      </p:pic>
      <p:pic>
        <p:nvPicPr>
          <p:cNvPr id="162" name="图形 161" descr="收件箱选中 纯色填充"/>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036720" y="8031895"/>
            <a:ext cx="914400" cy="914400"/>
          </a:xfrm>
          <a:prstGeom prst="rect">
            <a:avLst/>
          </a:prstGeom>
        </p:spPr>
      </p:pic>
      <p:pic>
        <p:nvPicPr>
          <p:cNvPr id="165" name="图形 164" descr="幽灵 纯色填充"/>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433108" y="15407640"/>
            <a:ext cx="914400" cy="914400"/>
          </a:xfrm>
          <a:prstGeom prst="rect">
            <a:avLst/>
          </a:prstGeom>
        </p:spPr>
      </p:pic>
      <p:pic>
        <p:nvPicPr>
          <p:cNvPr id="167" name="图形 166" descr="正义天平 纯色填充"/>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397939" y="14566392"/>
            <a:ext cx="914400" cy="914400"/>
          </a:xfrm>
          <a:prstGeom prst="rect">
            <a:avLst/>
          </a:prstGeom>
        </p:spPr>
      </p:pic>
      <p:pic>
        <p:nvPicPr>
          <p:cNvPr id="169" name="图形 168" descr="下降趋势图 纯色填充"/>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0410244" y="13676025"/>
            <a:ext cx="914400" cy="914400"/>
          </a:xfrm>
          <a:prstGeom prst="rect">
            <a:avLst/>
          </a:prstGeom>
        </p:spPr>
      </p:pic>
      <p:pic>
        <p:nvPicPr>
          <p:cNvPr id="170" name="图形 169" descr="靶心 纯色填充"/>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436039" y="12808516"/>
            <a:ext cx="914400" cy="914400"/>
          </a:xfrm>
          <a:prstGeom prst="rect">
            <a:avLst/>
          </a:prstGeom>
        </p:spPr>
      </p:pic>
      <p:pic>
        <p:nvPicPr>
          <p:cNvPr id="172" name="图形 171" descr="信封 纯色填充"/>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3708839" y="17382717"/>
            <a:ext cx="914400" cy="914400"/>
          </a:xfrm>
          <a:prstGeom prst="rect">
            <a:avLst/>
          </a:prstGeom>
        </p:spPr>
      </p:pic>
      <p:pic>
        <p:nvPicPr>
          <p:cNvPr id="173" name="图形 172" descr="多维数据集 纯色填充"/>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15400" y="17559693"/>
            <a:ext cx="914400" cy="914400"/>
          </a:xfrm>
          <a:prstGeom prst="rect">
            <a:avLst/>
          </a:prstGeom>
        </p:spPr>
      </p:pic>
      <p:pic>
        <p:nvPicPr>
          <p:cNvPr id="179" name="图形 178" descr="徽章勾号 1 纯色填充"/>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49808" y="17483293"/>
            <a:ext cx="914400" cy="914400"/>
          </a:xfrm>
          <a:prstGeom prst="rect">
            <a:avLst/>
          </a:prstGeom>
        </p:spPr>
      </p:pic>
      <p:pic>
        <p:nvPicPr>
          <p:cNvPr id="181" name="图形 180" descr="山 纯色填充"/>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7226766" y="17453113"/>
            <a:ext cx="914400" cy="914400"/>
          </a:xfrm>
          <a:prstGeom prst="rect">
            <a:avLst/>
          </a:prstGeom>
        </p:spPr>
      </p:pic>
      <p:pic>
        <p:nvPicPr>
          <p:cNvPr id="183" name="图形 182" descr="火箭 纯色填充"/>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25580340" y="17530241"/>
            <a:ext cx="914400" cy="914400"/>
          </a:xfrm>
          <a:prstGeom prst="rect">
            <a:avLst/>
          </a:prstGeom>
        </p:spPr>
      </p:pic>
      <p:pic>
        <p:nvPicPr>
          <p:cNvPr id="184" name="图形 183"/>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74320" y="101907"/>
            <a:ext cx="2369984" cy="2369984"/>
          </a:xfrm>
          <a:prstGeom prst="rect">
            <a:avLst/>
          </a:prstGeom>
        </p:spPr>
      </p:pic>
      <p:pic>
        <p:nvPicPr>
          <p:cNvPr id="185" name="图形 184"/>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43276" y="-886968"/>
            <a:ext cx="4684715" cy="4684715"/>
          </a:xfrm>
          <a:prstGeom prst="rect">
            <a:avLst/>
          </a:prstGeom>
        </p:spPr>
      </p:pic>
      <p:pic>
        <p:nvPicPr>
          <p:cNvPr id="186" name="图形 185"/>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7483812" y="45685"/>
            <a:ext cx="2496490" cy="2496490"/>
          </a:xfrm>
          <a:prstGeom prst="rect">
            <a:avLst/>
          </a:prstGeom>
        </p:spPr>
      </p:pic>
      <p:pic>
        <p:nvPicPr>
          <p:cNvPr id="187" name="Google Shape;188;p20" descr="A logo with text and mountains in the background&#10;&#10;AI-generated content may be incorrect."/>
          <p:cNvPicPr preferRelativeResize="0"/>
          <p:nvPr/>
        </p:nvPicPr>
        <p:blipFill rotWithShape="1">
          <a:blip r:embed="rId50"/>
          <a:srcRect/>
          <a:stretch>
            <a:fillRect/>
          </a:stretch>
        </p:blipFill>
        <p:spPr>
          <a:xfrm>
            <a:off x="28803600" y="-297809"/>
            <a:ext cx="10042808" cy="3281319"/>
          </a:xfrm>
          <a:prstGeom prst="rect">
            <a:avLst/>
          </a:prstGeom>
          <a:noFill/>
          <a:ln>
            <a:noFill/>
          </a:ln>
        </p:spPr>
      </p:pic>
      <p:pic>
        <p:nvPicPr>
          <p:cNvPr id="4" name="图片 3" descr="post_object_image_2551734789"/>
          <p:cNvPicPr>
            <a:picLocks noChangeAspect="1"/>
          </p:cNvPicPr>
          <p:nvPr/>
        </p:nvPicPr>
        <p:blipFill>
          <a:blip r:embed="rId51"/>
          <a:stretch>
            <a:fillRect/>
          </a:stretch>
        </p:blipFill>
        <p:spPr>
          <a:xfrm>
            <a:off x="16322040" y="3636373"/>
            <a:ext cx="2446972" cy="1391172"/>
          </a:xfrm>
          <a:prstGeom prst="rect">
            <a:avLst/>
          </a:prstGeom>
        </p:spPr>
      </p:pic>
      <p:pic>
        <p:nvPicPr>
          <p:cNvPr id="5" name="图片 4" descr="post_object_image_3212329726"/>
          <p:cNvPicPr>
            <a:picLocks noChangeAspect="1"/>
          </p:cNvPicPr>
          <p:nvPr/>
        </p:nvPicPr>
        <p:blipFill>
          <a:blip r:embed="rId52"/>
          <a:stretch>
            <a:fillRect/>
          </a:stretch>
        </p:blipFill>
        <p:spPr>
          <a:xfrm>
            <a:off x="16245704" y="5565594"/>
            <a:ext cx="2636656" cy="148394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684</Words>
  <Application>Microsoft Macintosh PowerPoint</Application>
  <PresentationFormat>自定义</PresentationFormat>
  <Paragraphs>100</Paragraphs>
  <Slides>1</Slides>
  <Notes>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vt:i4>
      </vt:variant>
    </vt:vector>
  </HeadingPairs>
  <TitlesOfParts>
    <vt:vector size="7" baseType="lpstr">
      <vt:lpstr>Aptos</vt:lpstr>
      <vt:lpstr>Aptos Display</vt:lpstr>
      <vt:lpstr>Arial</vt:lpstr>
      <vt:lpstr>Calibri</vt:lpstr>
      <vt:lpstr>Consolas</vt:lpstr>
      <vt:lpstr>Office Theme</vt:lpstr>
      <vt:lpstr>PowerPoint 演示文稿</vt:lpstr>
    </vt:vector>
  </TitlesOfParts>
  <Company>OpenAI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Physics-Aware Video Instance Removal Benchmark Poster</dc:title>
  <dc:subject>PVIR CVPR-style poster</dc:subject>
  <dc:creator>OpenAI</dc:creator>
  <cp:lastModifiedBy>LI　ZIRUI</cp:lastModifiedBy>
  <cp:revision>3</cp:revision>
  <dcterms:created xsi:type="dcterms:W3CDTF">2026-05-29T03:25:19Z</dcterms:created>
  <dcterms:modified xsi:type="dcterms:W3CDTF">2026-05-29T17:30:26Z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A2F0E556600B66B2EEB1176A98E3BE5F_42</vt:lpwstr>
  </property>
  <property fmtid="{D5CDD505-2E9C-101B-9397-08002B2CF9AE}" pid="3" name="KSOProductBuildVer">
    <vt:lpwstr>2052-12.9.0.26832</vt:lpwstr>
  </property>
</Properties>
</file>